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4.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532" r:id="rId4"/>
    <p:sldId id="388" r:id="rId5"/>
    <p:sldId id="527" r:id="rId6"/>
    <p:sldId id="395" r:id="rId7"/>
    <p:sldId id="389" r:id="rId8"/>
    <p:sldId id="390" r:id="rId9"/>
    <p:sldId id="393" r:id="rId10"/>
    <p:sldId id="394" r:id="rId11"/>
    <p:sldId id="391" r:id="rId12"/>
    <p:sldId id="392" r:id="rId13"/>
    <p:sldId id="396" r:id="rId14"/>
    <p:sldId id="397" r:id="rId15"/>
    <p:sldId id="398" r:id="rId16"/>
    <p:sldId id="399" r:id="rId17"/>
    <p:sldId id="404" r:id="rId18"/>
    <p:sldId id="403" r:id="rId19"/>
    <p:sldId id="400" r:id="rId20"/>
    <p:sldId id="405" r:id="rId21"/>
    <p:sldId id="406" r:id="rId22"/>
    <p:sldId id="411" r:id="rId23"/>
    <p:sldId id="412" r:id="rId24"/>
    <p:sldId id="416" r:id="rId25"/>
    <p:sldId id="415" r:id="rId26"/>
    <p:sldId id="414" r:id="rId27"/>
    <p:sldId id="413" r:id="rId28"/>
    <p:sldId id="407" r:id="rId29"/>
    <p:sldId id="408" r:id="rId30"/>
    <p:sldId id="409" r:id="rId31"/>
    <p:sldId id="421" r:id="rId32"/>
    <p:sldId id="422" r:id="rId33"/>
    <p:sldId id="417" r:id="rId34"/>
    <p:sldId id="418" r:id="rId35"/>
    <p:sldId id="419" r:id="rId36"/>
    <p:sldId id="423" r:id="rId37"/>
    <p:sldId id="424" r:id="rId38"/>
    <p:sldId id="425" r:id="rId39"/>
    <p:sldId id="420" r:id="rId40"/>
    <p:sldId id="410" r:id="rId41"/>
    <p:sldId id="426" r:id="rId42"/>
    <p:sldId id="427" r:id="rId43"/>
    <p:sldId id="428" r:id="rId44"/>
    <p:sldId id="429" r:id="rId45"/>
    <p:sldId id="533" r:id="rId46"/>
    <p:sldId id="430" r:id="rId47"/>
    <p:sldId id="431" r:id="rId48"/>
    <p:sldId id="432" r:id="rId49"/>
    <p:sldId id="433" r:id="rId50"/>
    <p:sldId id="434" r:id="rId51"/>
    <p:sldId id="435" r:id="rId52"/>
    <p:sldId id="437" r:id="rId53"/>
    <p:sldId id="443" r:id="rId54"/>
    <p:sldId id="438" r:id="rId55"/>
    <p:sldId id="439" r:id="rId56"/>
    <p:sldId id="440" r:id="rId57"/>
    <p:sldId id="528" r:id="rId58"/>
    <p:sldId id="441" r:id="rId59"/>
    <p:sldId id="446" r:id="rId60"/>
    <p:sldId id="447" r:id="rId61"/>
    <p:sldId id="534" r:id="rId62"/>
    <p:sldId id="450" r:id="rId63"/>
    <p:sldId id="453" r:id="rId64"/>
    <p:sldId id="451" r:id="rId65"/>
    <p:sldId id="537" r:id="rId66"/>
    <p:sldId id="538" r:id="rId67"/>
    <p:sldId id="539" r:id="rId68"/>
    <p:sldId id="536" r:id="rId69"/>
    <p:sldId id="541" r:id="rId70"/>
    <p:sldId id="542" r:id="rId71"/>
    <p:sldId id="543" r:id="rId72"/>
    <p:sldId id="544" r:id="rId73"/>
    <p:sldId id="545" r:id="rId74"/>
    <p:sldId id="540" r:id="rId75"/>
    <p:sldId id="546" r:id="rId76"/>
    <p:sldId id="547" r:id="rId77"/>
    <p:sldId id="549" r:id="rId78"/>
    <p:sldId id="550" r:id="rId79"/>
    <p:sldId id="548" r:id="rId80"/>
    <p:sldId id="452" r:id="rId81"/>
    <p:sldId id="448" r:id="rId82"/>
    <p:sldId id="449" r:id="rId83"/>
    <p:sldId id="442" r:id="rId84"/>
    <p:sldId id="551" r:id="rId85"/>
    <p:sldId id="436" r:id="rId86"/>
    <p:sldId id="401" r:id="rId87"/>
    <p:sldId id="454" r:id="rId88"/>
    <p:sldId id="455" r:id="rId89"/>
    <p:sldId id="456" r:id="rId90"/>
    <p:sldId id="402" r:id="rId91"/>
    <p:sldId id="457" r:id="rId92"/>
    <p:sldId id="530" r:id="rId93"/>
    <p:sldId id="465" r:id="rId94"/>
    <p:sldId id="466" r:id="rId95"/>
    <p:sldId id="467" r:id="rId96"/>
    <p:sldId id="458" r:id="rId97"/>
    <p:sldId id="459" r:id="rId98"/>
    <p:sldId id="460" r:id="rId99"/>
    <p:sldId id="461" r:id="rId100"/>
    <p:sldId id="462" r:id="rId101"/>
    <p:sldId id="463" r:id="rId102"/>
    <p:sldId id="470" r:id="rId103"/>
    <p:sldId id="471" r:id="rId104"/>
    <p:sldId id="472" r:id="rId105"/>
    <p:sldId id="473" r:id="rId106"/>
    <p:sldId id="474" r:id="rId107"/>
    <p:sldId id="479" r:id="rId108"/>
    <p:sldId id="482" r:id="rId109"/>
    <p:sldId id="483" r:id="rId110"/>
    <p:sldId id="480" r:id="rId111"/>
    <p:sldId id="481" r:id="rId112"/>
    <p:sldId id="475" r:id="rId113"/>
    <p:sldId id="476" r:id="rId114"/>
    <p:sldId id="477" r:id="rId115"/>
    <p:sldId id="484" r:id="rId116"/>
    <p:sldId id="487" r:id="rId117"/>
    <p:sldId id="485" r:id="rId118"/>
    <p:sldId id="486" r:id="rId119"/>
    <p:sldId id="478" r:id="rId120"/>
    <p:sldId id="488" r:id="rId121"/>
    <p:sldId id="489" r:id="rId122"/>
    <p:sldId id="490" r:id="rId123"/>
    <p:sldId id="491" r:id="rId124"/>
    <p:sldId id="495" r:id="rId125"/>
    <p:sldId id="496" r:id="rId126"/>
    <p:sldId id="552" r:id="rId127"/>
    <p:sldId id="497" r:id="rId128"/>
    <p:sldId id="492" r:id="rId129"/>
    <p:sldId id="493" r:id="rId130"/>
    <p:sldId id="494" r:id="rId131"/>
    <p:sldId id="464" r:id="rId132"/>
    <p:sldId id="498" r:id="rId133"/>
    <p:sldId id="503" r:id="rId134"/>
    <p:sldId id="499" r:id="rId135"/>
    <p:sldId id="500" r:id="rId136"/>
    <p:sldId id="501" r:id="rId137"/>
    <p:sldId id="504" r:id="rId138"/>
    <p:sldId id="505" r:id="rId139"/>
    <p:sldId id="506" r:id="rId140"/>
    <p:sldId id="507" r:id="rId141"/>
    <p:sldId id="508" r:id="rId142"/>
    <p:sldId id="509" r:id="rId143"/>
    <p:sldId id="510" r:id="rId144"/>
    <p:sldId id="511" r:id="rId145"/>
    <p:sldId id="512" r:id="rId146"/>
    <p:sldId id="513" r:id="rId147"/>
    <p:sldId id="514" r:id="rId148"/>
    <p:sldId id="553" r:id="rId149"/>
    <p:sldId id="515" r:id="rId150"/>
    <p:sldId id="516" r:id="rId151"/>
    <p:sldId id="517" r:id="rId152"/>
    <p:sldId id="518" r:id="rId153"/>
    <p:sldId id="519" r:id="rId154"/>
    <p:sldId id="555" r:id="rId155"/>
    <p:sldId id="556" r:id="rId156"/>
    <p:sldId id="557" r:id="rId157"/>
    <p:sldId id="558" r:id="rId158"/>
    <p:sldId id="287" r:id="rId159"/>
    <p:sldId id="288" r:id="rId160"/>
    <p:sldId id="468" r:id="rId161"/>
    <p:sldId id="469" r:id="rId162"/>
    <p:sldId id="385" r:id="rId163"/>
    <p:sldId id="289" r:id="rId164"/>
    <p:sldId id="386" r:id="rId165"/>
    <p:sldId id="387" r:id="rId166"/>
    <p:sldId id="290" r:id="rId167"/>
    <p:sldId id="291" r:id="rId168"/>
    <p:sldId id="292" r:id="rId169"/>
    <p:sldId id="293" r:id="rId170"/>
    <p:sldId id="294" r:id="rId171"/>
    <p:sldId id="295" r:id="rId172"/>
    <p:sldId id="296" r:id="rId173"/>
    <p:sldId id="297" r:id="rId174"/>
    <p:sldId id="298" r:id="rId175"/>
    <p:sldId id="299" r:id="rId176"/>
  </p:sldIdLst>
  <p:sldSz cx="9144000" cy="6858000" type="screen4x3"/>
  <p:notesSz cx="6858000" cy="9144000"/>
  <p:defaultTextStyle>
    <a:defPPr>
      <a:defRPr lang="tr-TR"/>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9" Type="http://schemas.openxmlformats.org/officeDocument/2006/relationships/tableStyles" Target="tableStyles.xml"/><Relationship Id="rId178" Type="http://schemas.openxmlformats.org/officeDocument/2006/relationships/viewProps" Target="viewProps.xml"/><Relationship Id="rId177" Type="http://schemas.openxmlformats.org/officeDocument/2006/relationships/presProps" Target="presProps.xml"/><Relationship Id="rId176" Type="http://schemas.openxmlformats.org/officeDocument/2006/relationships/slide" Target="slides/slide174.xml"/><Relationship Id="rId175" Type="http://schemas.openxmlformats.org/officeDocument/2006/relationships/slide" Target="slides/slide173.xml"/><Relationship Id="rId174" Type="http://schemas.openxmlformats.org/officeDocument/2006/relationships/slide" Target="slides/slide172.xml"/><Relationship Id="rId173" Type="http://schemas.openxmlformats.org/officeDocument/2006/relationships/slide" Target="slides/slide171.xml"/><Relationship Id="rId172" Type="http://schemas.openxmlformats.org/officeDocument/2006/relationships/slide" Target="slides/slide170.xml"/><Relationship Id="rId171" Type="http://schemas.openxmlformats.org/officeDocument/2006/relationships/slide" Target="slides/slide169.xml"/><Relationship Id="rId170" Type="http://schemas.openxmlformats.org/officeDocument/2006/relationships/slide" Target="slides/slide168.xml"/><Relationship Id="rId17" Type="http://schemas.openxmlformats.org/officeDocument/2006/relationships/slide" Target="slides/slide15.xml"/><Relationship Id="rId169" Type="http://schemas.openxmlformats.org/officeDocument/2006/relationships/slide" Target="slides/slide167.xml"/><Relationship Id="rId168" Type="http://schemas.openxmlformats.org/officeDocument/2006/relationships/slide" Target="slides/slide166.xml"/><Relationship Id="rId167" Type="http://schemas.openxmlformats.org/officeDocument/2006/relationships/slide" Target="slides/slide165.xml"/><Relationship Id="rId166" Type="http://schemas.openxmlformats.org/officeDocument/2006/relationships/slide" Target="slides/slide164.xml"/><Relationship Id="rId165" Type="http://schemas.openxmlformats.org/officeDocument/2006/relationships/slide" Target="slides/slide163.xml"/><Relationship Id="rId164" Type="http://schemas.openxmlformats.org/officeDocument/2006/relationships/slide" Target="slides/slide162.xml"/><Relationship Id="rId163" Type="http://schemas.openxmlformats.org/officeDocument/2006/relationships/slide" Target="slides/slide161.xml"/><Relationship Id="rId162" Type="http://schemas.openxmlformats.org/officeDocument/2006/relationships/slide" Target="slides/slide160.xml"/><Relationship Id="rId161" Type="http://schemas.openxmlformats.org/officeDocument/2006/relationships/slide" Target="slides/slide159.xml"/><Relationship Id="rId160" Type="http://schemas.openxmlformats.org/officeDocument/2006/relationships/slide" Target="slides/slide158.xml"/><Relationship Id="rId16" Type="http://schemas.openxmlformats.org/officeDocument/2006/relationships/slide" Target="slides/slide14.xml"/><Relationship Id="rId159" Type="http://schemas.openxmlformats.org/officeDocument/2006/relationships/slide" Target="slides/slide157.xml"/><Relationship Id="rId158" Type="http://schemas.openxmlformats.org/officeDocument/2006/relationships/slide" Target="slides/slide156.xml"/><Relationship Id="rId157" Type="http://schemas.openxmlformats.org/officeDocument/2006/relationships/slide" Target="slides/slide155.xml"/><Relationship Id="rId156" Type="http://schemas.openxmlformats.org/officeDocument/2006/relationships/slide" Target="slides/slide154.xml"/><Relationship Id="rId155" Type="http://schemas.openxmlformats.org/officeDocument/2006/relationships/slide" Target="slides/slide153.xml"/><Relationship Id="rId154" Type="http://schemas.openxmlformats.org/officeDocument/2006/relationships/slide" Target="slides/slide152.xml"/><Relationship Id="rId153" Type="http://schemas.openxmlformats.org/officeDocument/2006/relationships/slide" Target="slides/slide151.xml"/><Relationship Id="rId152" Type="http://schemas.openxmlformats.org/officeDocument/2006/relationships/slide" Target="slides/slide150.xml"/><Relationship Id="rId151" Type="http://schemas.openxmlformats.org/officeDocument/2006/relationships/slide" Target="slides/slide149.xml"/><Relationship Id="rId150" Type="http://schemas.openxmlformats.org/officeDocument/2006/relationships/slide" Target="slides/slide148.xml"/><Relationship Id="rId15" Type="http://schemas.openxmlformats.org/officeDocument/2006/relationships/slide" Target="slides/slide13.xml"/><Relationship Id="rId149" Type="http://schemas.openxmlformats.org/officeDocument/2006/relationships/slide" Target="slides/slide147.xml"/><Relationship Id="rId148" Type="http://schemas.openxmlformats.org/officeDocument/2006/relationships/slide" Target="slides/slide146.xml"/><Relationship Id="rId147" Type="http://schemas.openxmlformats.org/officeDocument/2006/relationships/slide" Target="slides/slide145.xml"/><Relationship Id="rId146" Type="http://schemas.openxmlformats.org/officeDocument/2006/relationships/slide" Target="slides/slide144.xml"/><Relationship Id="rId145" Type="http://schemas.openxmlformats.org/officeDocument/2006/relationships/slide" Target="slides/slide143.xml"/><Relationship Id="rId144" Type="http://schemas.openxmlformats.org/officeDocument/2006/relationships/slide" Target="slides/slide142.xml"/><Relationship Id="rId143" Type="http://schemas.openxmlformats.org/officeDocument/2006/relationships/slide" Target="slides/slide141.xml"/><Relationship Id="rId142" Type="http://schemas.openxmlformats.org/officeDocument/2006/relationships/slide" Target="slides/slide140.xml"/><Relationship Id="rId141" Type="http://schemas.openxmlformats.org/officeDocument/2006/relationships/slide" Target="slides/slide139.xml"/><Relationship Id="rId140" Type="http://schemas.openxmlformats.org/officeDocument/2006/relationships/slide" Target="slides/slide138.xml"/><Relationship Id="rId14" Type="http://schemas.openxmlformats.org/officeDocument/2006/relationships/slide" Target="slides/slide12.xml"/><Relationship Id="rId139" Type="http://schemas.openxmlformats.org/officeDocument/2006/relationships/slide" Target="slides/slide137.xml"/><Relationship Id="rId138" Type="http://schemas.openxmlformats.org/officeDocument/2006/relationships/slide" Target="slides/slide136.xml"/><Relationship Id="rId137" Type="http://schemas.openxmlformats.org/officeDocument/2006/relationships/slide" Target="slides/slide135.xml"/><Relationship Id="rId136" Type="http://schemas.openxmlformats.org/officeDocument/2006/relationships/slide" Target="slides/slide134.xml"/><Relationship Id="rId135" Type="http://schemas.openxmlformats.org/officeDocument/2006/relationships/slide" Target="slides/slide133.xml"/><Relationship Id="rId134" Type="http://schemas.openxmlformats.org/officeDocument/2006/relationships/slide" Target="slides/slide132.xml"/><Relationship Id="rId133" Type="http://schemas.openxmlformats.org/officeDocument/2006/relationships/slide" Target="slides/slide131.xml"/><Relationship Id="rId132" Type="http://schemas.openxmlformats.org/officeDocument/2006/relationships/slide" Target="slides/slide130.xml"/><Relationship Id="rId131" Type="http://schemas.openxmlformats.org/officeDocument/2006/relationships/slide" Target="slides/slide129.xml"/><Relationship Id="rId130" Type="http://schemas.openxmlformats.org/officeDocument/2006/relationships/slide" Target="slides/slide128.xml"/><Relationship Id="rId13" Type="http://schemas.openxmlformats.org/officeDocument/2006/relationships/slide" Target="slides/slide11.xml"/><Relationship Id="rId129" Type="http://schemas.openxmlformats.org/officeDocument/2006/relationships/slide" Target="slides/slide127.xml"/><Relationship Id="rId128" Type="http://schemas.openxmlformats.org/officeDocument/2006/relationships/slide" Target="slides/slide126.xml"/><Relationship Id="rId127" Type="http://schemas.openxmlformats.org/officeDocument/2006/relationships/slide" Target="slides/slide125.xml"/><Relationship Id="rId126" Type="http://schemas.openxmlformats.org/officeDocument/2006/relationships/slide" Target="slides/slide124.xml"/><Relationship Id="rId125" Type="http://schemas.openxmlformats.org/officeDocument/2006/relationships/slide" Target="slides/slide123.xml"/><Relationship Id="rId124" Type="http://schemas.openxmlformats.org/officeDocument/2006/relationships/slide" Target="slides/slide122.xml"/><Relationship Id="rId123" Type="http://schemas.openxmlformats.org/officeDocument/2006/relationships/slide" Target="slides/slide121.xml"/><Relationship Id="rId122" Type="http://schemas.openxmlformats.org/officeDocument/2006/relationships/slide" Target="slides/slide120.xml"/><Relationship Id="rId121" Type="http://schemas.openxmlformats.org/officeDocument/2006/relationships/slide" Target="slides/slide119.xml"/><Relationship Id="rId120" Type="http://schemas.openxmlformats.org/officeDocument/2006/relationships/slide" Target="slides/slide118.xml"/><Relationship Id="rId12" Type="http://schemas.openxmlformats.org/officeDocument/2006/relationships/slide" Target="slides/slide10.xml"/><Relationship Id="rId119" Type="http://schemas.openxmlformats.org/officeDocument/2006/relationships/slide" Target="slides/slide117.xml"/><Relationship Id="rId118" Type="http://schemas.openxmlformats.org/officeDocument/2006/relationships/slide" Target="slides/slide116.xml"/><Relationship Id="rId117" Type="http://schemas.openxmlformats.org/officeDocument/2006/relationships/slide" Target="slides/slide115.xml"/><Relationship Id="rId116" Type="http://schemas.openxmlformats.org/officeDocument/2006/relationships/slide" Target="slides/slide114.xml"/><Relationship Id="rId115" Type="http://schemas.openxmlformats.org/officeDocument/2006/relationships/slide" Target="slides/slide113.xml"/><Relationship Id="rId114" Type="http://schemas.openxmlformats.org/officeDocument/2006/relationships/slide" Target="slides/slide112.xml"/><Relationship Id="rId113" Type="http://schemas.openxmlformats.org/officeDocument/2006/relationships/slide" Target="slides/slide111.xml"/><Relationship Id="rId112" Type="http://schemas.openxmlformats.org/officeDocument/2006/relationships/slide" Target="slides/slide110.xml"/><Relationship Id="rId111" Type="http://schemas.openxmlformats.org/officeDocument/2006/relationships/slide" Target="slides/slide109.xml"/><Relationship Id="rId110" Type="http://schemas.openxmlformats.org/officeDocument/2006/relationships/slide" Target="slides/slide108.xml"/><Relationship Id="rId11" Type="http://schemas.openxmlformats.org/officeDocument/2006/relationships/slide" Target="slides/slide9.xml"/><Relationship Id="rId109" Type="http://schemas.openxmlformats.org/officeDocument/2006/relationships/slide" Target="slides/slide107.xml"/><Relationship Id="rId108" Type="http://schemas.openxmlformats.org/officeDocument/2006/relationships/slide" Target="slides/slide106.xml"/><Relationship Id="rId107" Type="http://schemas.openxmlformats.org/officeDocument/2006/relationships/slide" Target="slides/slide105.xml"/><Relationship Id="rId106" Type="http://schemas.openxmlformats.org/officeDocument/2006/relationships/slide" Target="slides/slide104.xml"/><Relationship Id="rId105" Type="http://schemas.openxmlformats.org/officeDocument/2006/relationships/slide" Target="slides/slide103.xml"/><Relationship Id="rId104" Type="http://schemas.openxmlformats.org/officeDocument/2006/relationships/slide" Target="slides/slide102.xml"/><Relationship Id="rId103" Type="http://schemas.openxmlformats.org/officeDocument/2006/relationships/slide" Target="slides/slide10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rotWithShape="0">
          <a:blip r:embed="rId2">
            <a:duotone>
              <a:schemeClr val="bg1"/>
              <a:srgbClr val="FFFFFF"/>
            </a:duotone>
          </a:blip>
          <a:stretch>
            <a:fillRect/>
          </a:stretch>
        </a:blipFill>
        <a:effectLst/>
      </p:bgPr>
    </p:bg>
    <p:spTree>
      <p:nvGrpSpPr>
        <p:cNvPr id="1" name=""/>
        <p:cNvGrpSpPr/>
        <p:nvPr/>
      </p:nvGrpSpPr>
      <p:grpSpPr>
        <a:xfrm>
          <a:off x="0" y="0"/>
          <a:ext cx="0" cy="0"/>
          <a:chOff x="0" y="0"/>
          <a:chExt cx="0" cy="0"/>
        </a:xfrm>
      </p:grpSpPr>
      <p:sp>
        <p:nvSpPr>
          <p:cNvPr id="7" name="Freeform 4"/>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sz="1800" b="0" i="0" u="none" strike="noStrike" kern="1200" cap="none" spc="0" normalizeH="0" baseline="0" noProof="0">
              <a:ln>
                <a:noFill/>
              </a:ln>
              <a:solidFill>
                <a:schemeClr val="tx1"/>
              </a:solidFill>
              <a:effectLst/>
              <a:uLnTx/>
              <a:uFillTx/>
              <a:latin typeface="Tahoma" panose="020B0604030504040204" charset="0"/>
              <a:ea typeface="+mn-ea"/>
              <a:cs typeface="Arial" panose="020B0604020202020204" pitchFamily="34" charset="0"/>
            </a:endParaRPr>
          </a:p>
        </p:txBody>
      </p:sp>
      <p:sp>
        <p:nvSpPr>
          <p:cNvPr id="59394" name="Rectangle 2"/>
          <p:cNvSpPr>
            <a:spLocks noGrp="1" noChangeArrowheads="1"/>
          </p:cNvSpPr>
          <p:nvPr>
            <p:ph type="ctrTitle" sz="quarter" hasCustomPrompt="1"/>
          </p:nvPr>
        </p:nvSpPr>
        <p:spPr>
          <a:xfrm>
            <a:off x="685800" y="1997075"/>
            <a:ext cx="7772400" cy="1431925"/>
          </a:xfrm>
        </p:spPr>
        <p:txBody>
          <a:bodyPr anchor="b" anchorCtr="1"/>
          <a:lstStyle>
            <a:lvl1pPr algn="ctr">
              <a:defRPr/>
            </a:lvl1pPr>
          </a:lstStyle>
          <a:p>
            <a:r>
              <a:rPr lang="tr-TR"/>
              <a:t>Asıl başlık stili için tıklatın</a:t>
            </a:r>
            <a:endParaRPr lang="tr-TR"/>
          </a:p>
        </p:txBody>
      </p:sp>
      <p:sp>
        <p:nvSpPr>
          <p:cNvPr id="59395" name="Rectangle 3"/>
          <p:cNvSpPr>
            <a:spLocks noGrp="1" noChangeArrowheads="1"/>
          </p:cNvSpPr>
          <p:nvPr>
            <p:ph type="subTitle" sz="quarter" idx="1" hasCustomPrompt="1"/>
          </p:nvPr>
        </p:nvSpPr>
        <p:spPr>
          <a:xfrm>
            <a:off x="1371600" y="3886200"/>
            <a:ext cx="6400800" cy="1752600"/>
          </a:xfrm>
        </p:spPr>
        <p:txBody>
          <a:bodyPr/>
          <a:lstStyle>
            <a:lvl1pPr marL="0" indent="0" algn="ctr">
              <a:buFontTx/>
              <a:buNone/>
              <a:defRPr/>
            </a:lvl1pPr>
          </a:lstStyle>
          <a:p>
            <a:r>
              <a:rPr lang="tr-TR"/>
              <a:t>Asıl alt başlık stilini düzenlemek için tıklatın</a:t>
            </a:r>
            <a:endParaRPr lang="tr-TR"/>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b"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tr-TR" sz="14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91440" tIns="45720" rIns="91440" bIns="45720" numCol="1" anchor="b" anchorCtr="0" compatLnSpc="1"/>
          <a:p>
            <a:pPr algn="r">
              <a:buNone/>
            </a:pPr>
            <a:fld id="{9A0DB2DC-4C9A-4742-B13C-FB6460FD3503}" type="slidenum">
              <a:rPr lang="tr-TR" dirty="0">
                <a:effectLst>
                  <a:outerShdw blurRad="38100" dist="38100" dir="2700000">
                    <a:srgbClr val="000000"/>
                  </a:outerShdw>
                </a:effectLst>
                <a:latin typeface="Arial" panose="020B0604020202020204" pitchFamily="34" charset="0"/>
              </a:rPr>
            </a:fld>
            <a:endParaRPr lang="tr-TR" dirty="0">
              <a:effectLst>
                <a:outerShdw blurRad="38100" dist="38100" dir="2700000">
                  <a:srgbClr val="000000"/>
                </a:outerShdw>
              </a:effectLst>
              <a:latin typeface="Arial" panose="020B0604020202020204" pitchFamily="34" charset="0"/>
            </a:endParaRPr>
          </a:p>
        </p:txBody>
      </p:sp>
      <p:sp>
        <p:nvSpPr>
          <p:cNvPr id="10" name="Rectangle 7"/>
          <p:cNvSpPr>
            <a:spLocks noGrp="1" noChangeArrowheads="1"/>
          </p:cNvSpPr>
          <p:nvPr>
            <p:ph type="dt" sz="quarter" idx="2"/>
          </p:nvPr>
        </p:nvSpPr>
        <p:spPr bwMode="auto">
          <a:xfrm>
            <a:off x="457200" y="6245225"/>
            <a:ext cx="2133600" cy="476250"/>
          </a:xfrm>
          <a:prstGeom prst="rect">
            <a:avLst/>
          </a:prstGeom>
          <a:ln>
            <a:miter lim="800000"/>
          </a:ln>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sz="14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hasCustomPrompt="1"/>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hasCustomPrompt="1"/>
          </p:nvPr>
        </p:nvSpPr>
        <p:spPr/>
        <p:txBody>
          <a:bodyPr vert="eaVert"/>
          <a:lstStyle/>
          <a:p>
            <a:pPr lvl="0"/>
            <a:r>
              <a:rPr lang="tr-TR" smtClean="0"/>
              <a:t>Asıl metin stillerini düzenlemek için tıklatın</a:t>
            </a:r>
            <a:endParaRPr lang="tr-TR" smtClean="0"/>
          </a:p>
          <a:p>
            <a:pPr lvl="1"/>
            <a:r>
              <a:rPr lang="tr-TR" smtClean="0"/>
              <a:t>İkinci düzey</a:t>
            </a:r>
            <a:endParaRPr lang="tr-TR" smtClean="0"/>
          </a:p>
          <a:p>
            <a:pPr lvl="2"/>
            <a:r>
              <a:rPr lang="tr-TR" smtClean="0"/>
              <a:t>Üçüncü düzey</a:t>
            </a:r>
            <a:endParaRPr lang="tr-TR" smtClean="0"/>
          </a:p>
          <a:p>
            <a:pPr lvl="3"/>
            <a:r>
              <a:rPr lang="tr-TR" smtClean="0"/>
              <a:t>Dördüncü düzey</a:t>
            </a:r>
            <a:endParaRPr lang="tr-TR" smtClean="0"/>
          </a:p>
          <a:p>
            <a:pPr lvl="4"/>
            <a:r>
              <a:rPr lang="tr-TR" smtClean="0"/>
              <a:t>Beşinci düzey</a:t>
            </a:r>
            <a:endParaRPr lang="tr-TR"/>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tr-TR" sz="14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tr-TR" sz="14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tr-TR" dirty="0">
                <a:effectLst>
                  <a:outerShdw blurRad="38100" dist="38100" dir="2700000">
                    <a:srgbClr val="000000"/>
                  </a:outerShdw>
                </a:effectLst>
              </a:rPr>
            </a:fld>
            <a:endParaRPr lang="tr-TR" dirty="0">
              <a:effectLst>
                <a:outerShdw blurRad="38100" dist="38100" dir="2700000">
                  <a:srgbClr val="000000"/>
                </a:outerShdw>
              </a:effectLst>
              <a:latin typeface="Tahoma" panose="020B060403050404020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hasCustomPrompt="1"/>
          </p:nvPr>
        </p:nvSpPr>
        <p:spPr>
          <a:xfrm>
            <a:off x="6629400" y="292100"/>
            <a:ext cx="2057400" cy="57277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hasCustomPrompt="1"/>
          </p:nvPr>
        </p:nvSpPr>
        <p:spPr>
          <a:xfrm>
            <a:off x="457200" y="292100"/>
            <a:ext cx="6019800" cy="5727700"/>
          </a:xfrm>
        </p:spPr>
        <p:txBody>
          <a:bodyPr vert="eaVert"/>
          <a:lstStyle/>
          <a:p>
            <a:pPr lvl="0"/>
            <a:r>
              <a:rPr lang="tr-TR" smtClean="0"/>
              <a:t>Asıl metin stillerini düzenlemek için tıklatın</a:t>
            </a:r>
            <a:endParaRPr lang="tr-TR" smtClean="0"/>
          </a:p>
          <a:p>
            <a:pPr lvl="1"/>
            <a:r>
              <a:rPr lang="tr-TR" smtClean="0"/>
              <a:t>İkinci düzey</a:t>
            </a:r>
            <a:endParaRPr lang="tr-TR" smtClean="0"/>
          </a:p>
          <a:p>
            <a:pPr lvl="2"/>
            <a:r>
              <a:rPr lang="tr-TR" smtClean="0"/>
              <a:t>Üçüncü düzey</a:t>
            </a:r>
            <a:endParaRPr lang="tr-TR" smtClean="0"/>
          </a:p>
          <a:p>
            <a:pPr lvl="3"/>
            <a:r>
              <a:rPr lang="tr-TR" smtClean="0"/>
              <a:t>Dördüncü düzey</a:t>
            </a:r>
            <a:endParaRPr lang="tr-TR" smtClean="0"/>
          </a:p>
          <a:p>
            <a:pPr lvl="4"/>
            <a:r>
              <a:rPr lang="tr-TR" smtClean="0"/>
              <a:t>Beşinci düzey</a:t>
            </a:r>
            <a:endParaRPr lang="tr-TR"/>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tr-TR" sz="14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tr-TR" sz="14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tr-TR" dirty="0">
                <a:effectLst>
                  <a:outerShdw blurRad="38100" dist="38100" dir="2700000">
                    <a:srgbClr val="000000"/>
                  </a:outerShdw>
                </a:effectLst>
              </a:rPr>
            </a:fld>
            <a:endParaRPr lang="tr-TR" dirty="0">
              <a:effectLst>
                <a:outerShdw blurRad="38100" dist="38100" dir="2700000">
                  <a:srgbClr val="000000"/>
                </a:outerShdw>
              </a:effectLst>
              <a:latin typeface="Tahoma" panose="020B060403050404020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hasCustomPrompt="1"/>
          </p:nvPr>
        </p:nvSpPr>
        <p:spPr/>
        <p:txBody>
          <a:bodyPr/>
          <a:lstStyle/>
          <a:p>
            <a:r>
              <a:rPr lang="tr-TR" smtClean="0"/>
              <a:t>Asıl başlık stili için tıklatın</a:t>
            </a:r>
            <a:endParaRPr lang="tr-TR"/>
          </a:p>
        </p:txBody>
      </p:sp>
      <p:sp>
        <p:nvSpPr>
          <p:cNvPr id="3" name="2 İçerik Yer Tutucusu"/>
          <p:cNvSpPr>
            <a:spLocks noGrp="1"/>
          </p:cNvSpPr>
          <p:nvPr>
            <p:ph idx="1" hasCustomPrompt="1"/>
          </p:nvPr>
        </p:nvSpPr>
        <p:spPr/>
        <p:txBody>
          <a:bodyPr/>
          <a:lstStyle/>
          <a:p>
            <a:pPr lvl="0"/>
            <a:r>
              <a:rPr lang="tr-TR" smtClean="0"/>
              <a:t>Asıl metin stillerini düzenlemek için tıklatın</a:t>
            </a:r>
            <a:endParaRPr lang="tr-TR" smtClean="0"/>
          </a:p>
          <a:p>
            <a:pPr lvl="1"/>
            <a:r>
              <a:rPr lang="tr-TR" smtClean="0"/>
              <a:t>İkinci düzey</a:t>
            </a:r>
            <a:endParaRPr lang="tr-TR" smtClean="0"/>
          </a:p>
          <a:p>
            <a:pPr lvl="2"/>
            <a:r>
              <a:rPr lang="tr-TR" smtClean="0"/>
              <a:t>Üçüncü düzey</a:t>
            </a:r>
            <a:endParaRPr lang="tr-TR" smtClean="0"/>
          </a:p>
          <a:p>
            <a:pPr lvl="3"/>
            <a:r>
              <a:rPr lang="tr-TR" smtClean="0"/>
              <a:t>Dördüncü düzey</a:t>
            </a:r>
            <a:endParaRPr lang="tr-TR" smtClean="0"/>
          </a:p>
          <a:p>
            <a:pPr lvl="4"/>
            <a:r>
              <a:rPr lang="tr-TR" smtClean="0"/>
              <a:t>Beşinci düzey</a:t>
            </a:r>
            <a:endParaRPr lang="tr-TR"/>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tr-TR" sz="14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tr-TR" sz="14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tr-TR" dirty="0">
                <a:effectLst>
                  <a:outerShdw blurRad="38100" dist="38100" dir="2700000">
                    <a:srgbClr val="000000"/>
                  </a:outerShdw>
                </a:effectLst>
              </a:rPr>
            </a:fld>
            <a:endParaRPr lang="tr-TR" dirty="0">
              <a:effectLst>
                <a:outerShdw blurRad="38100" dist="38100" dir="2700000">
                  <a:srgbClr val="000000"/>
                </a:outerShdw>
              </a:effectLst>
              <a:latin typeface="Tahoma" panose="020B060403050404020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endParaRPr lang="tr-TR"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tr-TR" sz="14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tr-TR" sz="14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tr-TR" dirty="0">
                <a:effectLst>
                  <a:outerShdw blurRad="38100" dist="38100" dir="2700000">
                    <a:srgbClr val="000000"/>
                  </a:outerShdw>
                </a:effectLst>
              </a:rPr>
            </a:fld>
            <a:endParaRPr lang="tr-TR" dirty="0">
              <a:effectLst>
                <a:outerShdw blurRad="38100" dist="38100" dir="2700000">
                  <a:srgbClr val="000000"/>
                </a:outerShdw>
              </a:effectLst>
              <a:latin typeface="Tahoma" panose="020B060403050404020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hasCustomPrompt="1"/>
          </p:nvPr>
        </p:nvSpPr>
        <p:spPr/>
        <p:txBody>
          <a:bodyPr/>
          <a:lstStyle/>
          <a:p>
            <a:r>
              <a:rPr lang="tr-TR" smtClean="0"/>
              <a:t>Asıl başlık stili için tıklatın</a:t>
            </a:r>
            <a:endParaRPr lang="tr-TR"/>
          </a:p>
        </p:txBody>
      </p:sp>
      <p:sp>
        <p:nvSpPr>
          <p:cNvPr id="3" name="2 İçerik Yer Tutucusu"/>
          <p:cNvSpPr>
            <a:spLocks noGrp="1"/>
          </p:cNvSpPr>
          <p:nvPr>
            <p:ph sz="half" idx="1" hasCustomPrompt="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endParaRPr lang="tr-TR" smtClean="0"/>
          </a:p>
          <a:p>
            <a:pPr lvl="1"/>
            <a:r>
              <a:rPr lang="tr-TR" smtClean="0"/>
              <a:t>İkinci düzey</a:t>
            </a:r>
            <a:endParaRPr lang="tr-TR" smtClean="0"/>
          </a:p>
          <a:p>
            <a:pPr lvl="2"/>
            <a:r>
              <a:rPr lang="tr-TR" smtClean="0"/>
              <a:t>Üçüncü düzey</a:t>
            </a:r>
            <a:endParaRPr lang="tr-TR" smtClean="0"/>
          </a:p>
          <a:p>
            <a:pPr lvl="3"/>
            <a:r>
              <a:rPr lang="tr-TR" smtClean="0"/>
              <a:t>Dördüncü düzey</a:t>
            </a:r>
            <a:endParaRPr lang="tr-TR" smtClean="0"/>
          </a:p>
          <a:p>
            <a:pPr lvl="4"/>
            <a:r>
              <a:rPr lang="tr-TR" smtClean="0"/>
              <a:t>Beşinci düzey</a:t>
            </a:r>
            <a:endParaRPr lang="tr-TR"/>
          </a:p>
        </p:txBody>
      </p:sp>
      <p:sp>
        <p:nvSpPr>
          <p:cNvPr id="4" name="3 İçerik Yer Tutucusu"/>
          <p:cNvSpPr>
            <a:spLocks noGrp="1"/>
          </p:cNvSpPr>
          <p:nvPr>
            <p:ph sz="half" idx="2" hasCustomPrompt="1"/>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endParaRPr lang="tr-TR" smtClean="0"/>
          </a:p>
          <a:p>
            <a:pPr lvl="1"/>
            <a:r>
              <a:rPr lang="tr-TR" smtClean="0"/>
              <a:t>İkinci düzey</a:t>
            </a:r>
            <a:endParaRPr lang="tr-TR" smtClean="0"/>
          </a:p>
          <a:p>
            <a:pPr lvl="2"/>
            <a:r>
              <a:rPr lang="tr-TR" smtClean="0"/>
              <a:t>Üçüncü düzey</a:t>
            </a:r>
            <a:endParaRPr lang="tr-TR" smtClean="0"/>
          </a:p>
          <a:p>
            <a:pPr lvl="3"/>
            <a:r>
              <a:rPr lang="tr-TR" smtClean="0"/>
              <a:t>Dördüncü düzey</a:t>
            </a:r>
            <a:endParaRPr lang="tr-TR" smtClean="0"/>
          </a:p>
          <a:p>
            <a:pPr lvl="4"/>
            <a:r>
              <a:rPr lang="tr-TR" smtClean="0"/>
              <a:t>Beşinci düzey</a:t>
            </a:r>
            <a:endParaRPr lang="tr-TR"/>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tr-TR" sz="14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tr-TR" sz="14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tr-TR" dirty="0">
                <a:effectLst>
                  <a:outerShdw blurRad="38100" dist="38100" dir="2700000">
                    <a:srgbClr val="000000"/>
                  </a:outerShdw>
                </a:effectLst>
              </a:rPr>
            </a:fld>
            <a:endParaRPr lang="tr-TR" dirty="0">
              <a:effectLst>
                <a:outerShdw blurRad="38100" dist="38100" dir="2700000">
                  <a:srgbClr val="000000"/>
                </a:outerShdw>
              </a:effectLst>
              <a:latin typeface="Tahoma" panose="020B060403050404020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endParaRPr lang="tr-TR" smtClean="0"/>
          </a:p>
        </p:txBody>
      </p:sp>
      <p:sp>
        <p:nvSpPr>
          <p:cNvPr id="4" name="3 İçerik Yer Tutucusu"/>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endParaRPr lang="tr-TR" smtClean="0"/>
          </a:p>
          <a:p>
            <a:pPr lvl="1"/>
            <a:r>
              <a:rPr lang="tr-TR" smtClean="0"/>
              <a:t>İkinci düzey</a:t>
            </a:r>
            <a:endParaRPr lang="tr-TR" smtClean="0"/>
          </a:p>
          <a:p>
            <a:pPr lvl="2"/>
            <a:r>
              <a:rPr lang="tr-TR" smtClean="0"/>
              <a:t>Üçüncü düzey</a:t>
            </a:r>
            <a:endParaRPr lang="tr-TR" smtClean="0"/>
          </a:p>
          <a:p>
            <a:pPr lvl="3"/>
            <a:r>
              <a:rPr lang="tr-TR" smtClean="0"/>
              <a:t>Dördüncü düzey</a:t>
            </a:r>
            <a:endParaRPr lang="tr-TR" smtClean="0"/>
          </a:p>
          <a:p>
            <a:pPr lvl="4"/>
            <a:r>
              <a:rPr lang="tr-TR" smtClean="0"/>
              <a:t>Beşinci düzey</a:t>
            </a:r>
            <a:endParaRPr lang="tr-TR"/>
          </a:p>
        </p:txBody>
      </p:sp>
      <p:sp>
        <p:nvSpPr>
          <p:cNvPr id="5" name="4 Metin Yer Tutucusu"/>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endParaRPr lang="tr-TR" smtClean="0"/>
          </a:p>
        </p:txBody>
      </p:sp>
      <p:sp>
        <p:nvSpPr>
          <p:cNvPr id="6" name="5 İçerik Yer Tutucusu"/>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endParaRPr lang="tr-TR" smtClean="0"/>
          </a:p>
          <a:p>
            <a:pPr lvl="1"/>
            <a:r>
              <a:rPr lang="tr-TR" smtClean="0"/>
              <a:t>İkinci düzey</a:t>
            </a:r>
            <a:endParaRPr lang="tr-TR" smtClean="0"/>
          </a:p>
          <a:p>
            <a:pPr lvl="2"/>
            <a:r>
              <a:rPr lang="tr-TR" smtClean="0"/>
              <a:t>Üçüncü düzey</a:t>
            </a:r>
            <a:endParaRPr lang="tr-TR" smtClean="0"/>
          </a:p>
          <a:p>
            <a:pPr lvl="3"/>
            <a:r>
              <a:rPr lang="tr-TR" smtClean="0"/>
              <a:t>Dördüncü düzey</a:t>
            </a:r>
            <a:endParaRPr lang="tr-TR" smtClean="0"/>
          </a:p>
          <a:p>
            <a:pPr lvl="4"/>
            <a:r>
              <a:rPr lang="tr-TR" smtClean="0"/>
              <a:t>Beşinci düzey</a:t>
            </a:r>
            <a:endParaRPr lang="tr-TR"/>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tr-TR" sz="14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tr-TR" sz="14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tr-TR" dirty="0">
                <a:effectLst>
                  <a:outerShdw blurRad="38100" dist="38100" dir="2700000">
                    <a:srgbClr val="000000"/>
                  </a:outerShdw>
                </a:effectLst>
              </a:rPr>
            </a:fld>
            <a:endParaRPr lang="tr-TR" dirty="0">
              <a:effectLst>
                <a:outerShdw blurRad="38100" dist="38100" dir="2700000">
                  <a:srgbClr val="000000"/>
                </a:outerShdw>
              </a:effectLst>
              <a:latin typeface="Tahoma" panose="020B060403050404020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hasCustomPrompt="1"/>
          </p:nvPr>
        </p:nvSpPr>
        <p:spPr/>
        <p:txBody>
          <a:bodyPr/>
          <a:lstStyle/>
          <a:p>
            <a:r>
              <a:rPr lang="tr-TR" smtClean="0"/>
              <a:t>Asıl başlık stili için tıklatın</a:t>
            </a:r>
            <a:endParaRPr lang="tr-TR"/>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tr-TR" sz="14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tr-TR" sz="14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tr-TR" dirty="0">
                <a:effectLst>
                  <a:outerShdw blurRad="38100" dist="38100" dir="2700000">
                    <a:srgbClr val="000000"/>
                  </a:outerShdw>
                </a:effectLst>
              </a:rPr>
            </a:fld>
            <a:endParaRPr lang="tr-TR" dirty="0">
              <a:effectLst>
                <a:outerShdw blurRad="38100" dist="38100" dir="2700000">
                  <a:srgbClr val="000000"/>
                </a:outerShdw>
              </a:effectLst>
              <a:latin typeface="Tahoma" panose="020B060403050404020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tr-TR" sz="14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tr-TR" sz="14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tr-TR" dirty="0">
                <a:effectLst>
                  <a:outerShdw blurRad="38100" dist="38100" dir="2700000">
                    <a:srgbClr val="000000"/>
                  </a:outerShdw>
                </a:effectLst>
              </a:rPr>
            </a:fld>
            <a:endParaRPr lang="tr-TR" dirty="0">
              <a:effectLst>
                <a:outerShdw blurRad="38100" dist="38100" dir="2700000">
                  <a:srgbClr val="000000"/>
                </a:outerShdw>
              </a:effectLst>
              <a:latin typeface="Tahoma" panose="020B060403050404020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endParaRPr lang="tr-TR" smtClean="0"/>
          </a:p>
          <a:p>
            <a:pPr lvl="1"/>
            <a:r>
              <a:rPr lang="tr-TR" smtClean="0"/>
              <a:t>İkinci düzey</a:t>
            </a:r>
            <a:endParaRPr lang="tr-TR" smtClean="0"/>
          </a:p>
          <a:p>
            <a:pPr lvl="2"/>
            <a:r>
              <a:rPr lang="tr-TR" smtClean="0"/>
              <a:t>Üçüncü düzey</a:t>
            </a:r>
            <a:endParaRPr lang="tr-TR" smtClean="0"/>
          </a:p>
          <a:p>
            <a:pPr lvl="3"/>
            <a:r>
              <a:rPr lang="tr-TR" smtClean="0"/>
              <a:t>Dördüncü düzey</a:t>
            </a:r>
            <a:endParaRPr lang="tr-TR" smtClean="0"/>
          </a:p>
          <a:p>
            <a:pPr lvl="4"/>
            <a:r>
              <a:rPr lang="tr-TR" smtClean="0"/>
              <a:t>Beşinci düzey</a:t>
            </a:r>
            <a:endParaRPr lang="tr-TR"/>
          </a:p>
        </p:txBody>
      </p:sp>
      <p:sp>
        <p:nvSpPr>
          <p:cNvPr id="4" name="3 Metin Yer Tutucusu"/>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endParaRPr lang="tr-TR"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tr-TR" sz="14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tr-TR" sz="14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tr-TR" dirty="0">
                <a:effectLst>
                  <a:outerShdw blurRad="38100" dist="38100" dir="2700000">
                    <a:srgbClr val="000000"/>
                  </a:outerShdw>
                </a:effectLst>
              </a:rPr>
            </a:fld>
            <a:endParaRPr lang="tr-TR" dirty="0">
              <a:effectLst>
                <a:outerShdw blurRad="38100" dist="38100" dir="2700000">
                  <a:srgbClr val="000000"/>
                </a:outerShdw>
              </a:effectLst>
              <a:latin typeface="Tahoma" panose="020B060403050404020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hlink"/>
              </a:buClr>
              <a:buSzPct val="120000"/>
              <a:buFontTx/>
              <a:buNone/>
              <a:defRPr/>
            </a:pPr>
            <a:endParaRPr kumimoji="0" lang="tr-TR"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4" name="3 Metin Yer Tutucusu"/>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endParaRPr lang="tr-TR"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tr-TR" sz="14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tr-TR" sz="14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tr-TR" dirty="0">
                <a:effectLst>
                  <a:outerShdw blurRad="38100" dist="38100" dir="2700000">
                    <a:srgbClr val="000000"/>
                  </a:outerShdw>
                </a:effectLst>
              </a:rPr>
            </a:fld>
            <a:endParaRPr lang="tr-TR" dirty="0">
              <a:effectLst>
                <a:outerShdw blurRad="38100" dist="38100" dir="2700000">
                  <a:srgbClr val="000000"/>
                </a:outerShdw>
              </a:effectLst>
              <a:latin typeface="Tahoma" panose="020B060403050404020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duotone>
              <a:schemeClr val="bg1"/>
              <a:srgbClr val="FFFFFF"/>
            </a:duotone>
          </a:blip>
          <a:stretch>
            <a:fillRect/>
          </a:stretch>
        </a:blipFill>
        <a:effectLst/>
      </p:bgPr>
    </p:bg>
    <p:spTree>
      <p:nvGrpSpPr>
        <p:cNvPr id="1" name=""/>
        <p:cNvGrpSpPr/>
        <p:nvPr/>
      </p:nvGrpSpPr>
      <p:grpSpPr/>
      <p:sp>
        <p:nvSpPr>
          <p:cNvPr id="58370" name="Rectangle 2"/>
          <p:cNvSpPr>
            <a:spLocks noGrp="1" noChangeArrowheads="1"/>
          </p:cNvSpPr>
          <p:nvPr>
            <p:ph type="title"/>
          </p:nvPr>
        </p:nvSpPr>
        <p:spPr bwMode="auto">
          <a:xfrm>
            <a:off x="457200" y="292100"/>
            <a:ext cx="8229600" cy="1384300"/>
          </a:xfrm>
          <a:prstGeom prst="rect">
            <a:avLst/>
          </a:prstGeom>
          <a:noFill/>
          <a:ln w="9525">
            <a:noFill/>
            <a:miter lim="800000"/>
          </a:ln>
          <a:effectLst/>
        </p:spPr>
        <p:txBody>
          <a:bodyPr vert="horz" wrap="square" lIns="91440" tIns="45720" rIns="91440" bIns="45720" numCol="1" anchor="ctr" anchorCtr="0" compatLnSpc="1"/>
          <a:p>
            <a:pPr lvl="0"/>
            <a:r>
              <a:rPr dirty="0"/>
              <a:t>Asıl başlık stili için tıklatın</a:t>
            </a:r>
            <a:endParaRPr dirty="0"/>
          </a:p>
        </p:txBody>
      </p:sp>
      <p:sp>
        <p:nvSpPr>
          <p:cNvPr id="58371" name="Rectangle 3"/>
          <p:cNvSpPr>
            <a:spLocks noGrp="1" noChangeArrowheads="1"/>
          </p:cNvSpPr>
          <p:nvPr>
            <p:ph type="body" idx="1"/>
          </p:nvPr>
        </p:nvSpPr>
        <p:spPr bwMode="auto">
          <a:xfrm>
            <a:off x="457200" y="1905000"/>
            <a:ext cx="8229600" cy="4114800"/>
          </a:xfrm>
          <a:prstGeom prst="rect">
            <a:avLst/>
          </a:prstGeom>
          <a:noFill/>
          <a:ln w="9525">
            <a:noFill/>
            <a:miter lim="800000"/>
          </a:ln>
          <a:effectLst/>
        </p:spPr>
        <p:txBody>
          <a:bodyPr vert="horz" wrap="square" lIns="91440" tIns="45720" rIns="91440" bIns="45720" numCol="1" anchor="t" anchorCtr="0" compatLnSpc="1"/>
          <a:p>
            <a:pPr lvl="0"/>
            <a:r>
              <a:rPr dirty="0"/>
              <a:t>Asıl metin stillerini düzenlemek için tıklatın</a:t>
            </a:r>
            <a:endParaRPr dirty="0"/>
          </a:p>
          <a:p>
            <a:pPr lvl="1"/>
            <a:r>
              <a:rPr dirty="0"/>
              <a:t>İkinci düzey</a:t>
            </a:r>
            <a:endParaRPr dirty="0"/>
          </a:p>
          <a:p>
            <a:pPr lvl="2"/>
            <a:r>
              <a:rPr dirty="0"/>
              <a:t>Üçüncü düzey</a:t>
            </a:r>
            <a:endParaRPr dirty="0"/>
          </a:p>
          <a:p>
            <a:pPr lvl="3"/>
            <a:r>
              <a:rPr dirty="0"/>
              <a:t>Dördüncü düzey</a:t>
            </a:r>
            <a:endParaRPr dirty="0"/>
          </a:p>
          <a:p>
            <a:pPr lvl="4"/>
            <a:r>
              <a:rPr dirty="0"/>
              <a:t>Beşinci düzey</a:t>
            </a:r>
            <a:endParaRPr dirty="0"/>
          </a:p>
        </p:txBody>
      </p:sp>
      <p:sp>
        <p:nvSpPr>
          <p:cNvPr id="58372"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b" anchorCtr="0" compatLnSpc="1"/>
          <a:lstStyle>
            <a:lvl1pPr>
              <a:defRPr sz="1400">
                <a:effectLst>
                  <a:outerShdw blurRad="38100" dist="38100" dir="2700000" algn="tl">
                    <a:srgbClr val="000000"/>
                  </a:outerShdw>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sz="14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p:txBody>
      </p:sp>
      <p:sp>
        <p:nvSpPr>
          <p:cNvPr id="58373"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b" anchorCtr="0" compatLnSpc="1"/>
          <a:lstStyle>
            <a:lvl1pPr algn="ctr">
              <a:defRPr sz="1400">
                <a:effectLst>
                  <a:outerShdw blurRad="38100" dist="38100" dir="2700000" algn="tl">
                    <a:srgbClr val="000000"/>
                  </a:outerShdw>
                </a:effectLst>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tr-TR" sz="14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p:txBody>
      </p:sp>
      <p:sp>
        <p:nvSpPr>
          <p:cNvPr id="58374"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b" anchorCtr="0" compatLnSpc="1"/>
          <a:lstStyle>
            <a:lvl1pPr algn="r">
              <a:defRPr sz="1400">
                <a:latin typeface="Arial" panose="020B0604020202020204" pitchFamily="34" charset="0"/>
              </a:defRPr>
            </a:lvl1pPr>
          </a:lstStyle>
          <a:p>
            <a:pPr lvl="0" eaLnBrk="1" hangingPunct="1">
              <a:buNone/>
            </a:pPr>
            <a:fld id="{9A0DB2DC-4C9A-4742-B13C-FB6460FD3503}" type="slidenum">
              <a:rPr lang="tr-TR" dirty="0">
                <a:effectLst>
                  <a:outerShdw blurRad="38100" dist="38100" dir="2700000">
                    <a:srgbClr val="000000"/>
                  </a:outerShdw>
                </a:effectLst>
              </a:rPr>
            </a:fld>
            <a:endParaRPr lang="tr-TR" dirty="0">
              <a:effectLst>
                <a:outerShdw blurRad="38100" dist="38100" dir="2700000">
                  <a:srgbClr val="000000"/>
                </a:outerShdw>
              </a:effectLst>
              <a:latin typeface="Tahoma" panose="020B0604030504040204" charset="0"/>
            </a:endParaRP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charset="0"/>
          <a:cs typeface="Arial" panose="020B0604020202020204"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charset="0"/>
          <a:cs typeface="Arial" panose="020B0604020202020204"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charset="0"/>
          <a:cs typeface="Arial" panose="020B0604020202020204"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charset="0"/>
          <a:cs typeface="Arial" panose="020B0604020202020204"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charset="0"/>
          <a:cs typeface="Arial" panose="020B0604020202020204"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charset="0"/>
          <a:cs typeface="Arial" panose="020B0604020202020204"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charset="0"/>
          <a:cs typeface="Arial" panose="020B0604020202020204"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charset="0"/>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Font typeface="Tahoma" panose="020B0604030504040204" charset="0"/>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svg"/><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Rectangle 2"/>
          <p:cNvSpPr>
            <a:spLocks noGrp="1" noChangeArrowheads="1"/>
          </p:cNvSpPr>
          <p:nvPr>
            <p:ph type="ctrTitle" sz="quarter" hasCustomPrompt="1"/>
          </p:nvPr>
        </p:nvSpPr>
        <p:spPr>
          <a:xfrm>
            <a:off x="685800" y="1997075"/>
            <a:ext cx="7772400" cy="3145790"/>
          </a:xfrm>
        </p:spPr>
        <p:txBody>
          <a:bodyPr vert="horz" wrap="square" lIns="91440" tIns="45720" rIns="91440" bIns="45720" numCol="1" anchor="b"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tr-TR" sz="4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ÖRGÜTSEL STRES YÖNETİMİ</a:t>
            </a:r>
            <a:br>
              <a:rPr kumimoji="0" lang="tr-TR" sz="4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br>
            <a:r>
              <a:rPr kumimoji="0" lang="tr-TR" sz="4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28.03.2025 - 14:00-16:00</a:t>
            </a:r>
            <a:endParaRPr kumimoji="0" lang="tr-TR" sz="4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Olumlu Stres</a:t>
            </a:r>
            <a:endParaRPr lang="tr-TR" altLang="en-US"/>
          </a:p>
        </p:txBody>
      </p:sp>
      <p:sp>
        <p:nvSpPr>
          <p:cNvPr id="3" name="Content Placeholder 2"/>
          <p:cNvSpPr>
            <a:spLocks noGrp="1"/>
          </p:cNvSpPr>
          <p:nvPr>
            <p:ph idx="1"/>
          </p:nvPr>
        </p:nvSpPr>
        <p:spPr/>
        <p:txBody>
          <a:bodyPr/>
          <a:p>
            <a:pPr algn="just"/>
            <a:r>
              <a:rPr lang="en-US" altLang="en-US"/>
              <a:t>Stres genellikle olumsuz bir duygu olarak de</a:t>
            </a:r>
            <a:r>
              <a:rPr lang="en-US" altLang="en-US"/>
              <a:t>ğ</a:t>
            </a:r>
            <a:r>
              <a:rPr lang="en-US" altLang="en-US"/>
              <a:t>erlendirilirsede ya</a:t>
            </a:r>
            <a:r>
              <a:rPr lang="en-US" altLang="en-US"/>
              <a:t>ş</a:t>
            </a:r>
            <a:r>
              <a:rPr lang="en-US" altLang="en-US"/>
              <a:t>ad</a:t>
            </a:r>
            <a:r>
              <a:rPr lang="en-US" altLang="en-US"/>
              <a:t>ığı</a:t>
            </a:r>
            <a:r>
              <a:rPr lang="en-US" altLang="en-US"/>
              <a:t>m</a:t>
            </a:r>
            <a:r>
              <a:rPr lang="en-US" altLang="en-US"/>
              <a:t>ı</a:t>
            </a:r>
            <a:r>
              <a:rPr lang="en-US" altLang="en-US"/>
              <a:t>z stres nedenlerini do</a:t>
            </a:r>
            <a:r>
              <a:rPr lang="en-US" altLang="en-US"/>
              <a:t>ğ</a:t>
            </a:r>
            <a:r>
              <a:rPr lang="en-US" altLang="en-US"/>
              <a:t>ru analiz edip, stresi yönetmeyi ö</a:t>
            </a:r>
            <a:r>
              <a:rPr lang="en-US" altLang="en-US"/>
              <a:t>ğ</a:t>
            </a:r>
            <a:r>
              <a:rPr lang="en-US" altLang="en-US"/>
              <a:t>rendi</a:t>
            </a:r>
            <a:r>
              <a:rPr lang="en-US" altLang="en-US"/>
              <a:t>ğ</a:t>
            </a:r>
            <a:r>
              <a:rPr lang="en-US" altLang="en-US"/>
              <a:t>imiz a</a:t>
            </a:r>
            <a:r>
              <a:rPr lang="en-US" altLang="en-US"/>
              <a:t>ş</a:t>
            </a:r>
            <a:r>
              <a:rPr lang="en-US" altLang="en-US"/>
              <a:t>amas</a:t>
            </a:r>
            <a:r>
              <a:rPr lang="en-US" altLang="en-US"/>
              <a:t>ı</a:t>
            </a:r>
            <a:r>
              <a:rPr lang="en-US" altLang="en-US"/>
              <a:t>nda insan hayat</a:t>
            </a:r>
            <a:r>
              <a:rPr lang="en-US" altLang="en-US"/>
              <a:t>ı</a:t>
            </a:r>
            <a:r>
              <a:rPr lang="en-US" altLang="en-US"/>
              <a:t>ndaki zorlamalar</a:t>
            </a:r>
            <a:r>
              <a:rPr lang="en-US" altLang="en-US"/>
              <a:t>ı</a:t>
            </a:r>
            <a:r>
              <a:rPr lang="en-US" altLang="en-US"/>
              <a:t>n yenili</a:t>
            </a:r>
            <a:r>
              <a:rPr lang="en-US" altLang="en-US"/>
              <a:t>ğ</a:t>
            </a:r>
            <a:r>
              <a:rPr lang="en-US" altLang="en-US"/>
              <a:t>i</a:t>
            </a:r>
            <a:r>
              <a:rPr lang="tr-TR" altLang="en-US"/>
              <a:t> </a:t>
            </a:r>
            <a:r>
              <a:rPr lang="en-US" altLang="en-US"/>
              <a:t>aramak, </a:t>
            </a:r>
            <a:r>
              <a:rPr lang="en-US" altLang="en-US"/>
              <a:t>ç</a:t>
            </a:r>
            <a:r>
              <a:rPr lang="en-US" altLang="en-US"/>
              <a:t>al</a:t>
            </a:r>
            <a:r>
              <a:rPr lang="en-US" altLang="en-US"/>
              <a:t>ış</a:t>
            </a:r>
            <a:r>
              <a:rPr lang="en-US" altLang="en-US"/>
              <a:t>mak, yaratmak, üretmek ve kendini geli</a:t>
            </a:r>
            <a:r>
              <a:rPr lang="en-US" altLang="en-US"/>
              <a:t>ş</a:t>
            </a:r>
            <a:r>
              <a:rPr lang="en-US" altLang="en-US"/>
              <a:t>tirmek konusunda harekete ge</a:t>
            </a:r>
            <a:r>
              <a:rPr lang="en-US" altLang="en-US"/>
              <a:t>ç</a:t>
            </a:r>
            <a:r>
              <a:rPr lang="en-US" altLang="en-US"/>
              <a:t>irdi</a:t>
            </a:r>
            <a:r>
              <a:rPr lang="en-US" altLang="en-US"/>
              <a:t>ğ</a:t>
            </a:r>
            <a:r>
              <a:rPr lang="en-US" altLang="en-US"/>
              <a:t>i </a:t>
            </a:r>
            <a:endParaRPr lang="en-US" altLang="en-US"/>
          </a:p>
          <a:p>
            <a:pPr algn="just"/>
            <a:r>
              <a:rPr lang="en-US" altLang="en-US"/>
              <a:t>bilinmektedir.</a:t>
            </a:r>
            <a:endParaRPr lang="en-US" altLang="en-US"/>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57200" y="1612900"/>
            <a:ext cx="8229600" cy="2630170"/>
          </a:xfrm>
        </p:spPr>
        <p:txBody>
          <a:bodyPr/>
          <a:p>
            <a:pPr algn="ctr"/>
            <a:r>
              <a:rPr lang="tr-TR" altLang="en-US"/>
              <a:t>Katılımcı Yönetim</a:t>
            </a:r>
            <a:endParaRPr lang="tr-TR" alt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Katılımcı Yönetim</a:t>
            </a:r>
            <a:endParaRPr lang="tr-TR" altLang="en-US"/>
          </a:p>
        </p:txBody>
      </p:sp>
      <p:sp>
        <p:nvSpPr>
          <p:cNvPr id="3" name="Content Placeholder 2"/>
          <p:cNvSpPr>
            <a:spLocks noGrp="1"/>
          </p:cNvSpPr>
          <p:nvPr>
            <p:ph idx="1"/>
          </p:nvPr>
        </p:nvSpPr>
        <p:spPr/>
        <p:txBody>
          <a:bodyPr/>
          <a:p>
            <a:pPr algn="just"/>
            <a:r>
              <a:rPr lang="tr-TR" altLang="en-US"/>
              <a:t>Bir işletmede çalışan işgörenlerin doğrudan doğruya ya da temsilciler aracılığıyla özellikle kendilerini ilgilendiren kararlara söz hakkı ya da oy hakkı ile katılmalarıdır.  </a:t>
            </a:r>
            <a:endParaRPr lang="tr-TR" alt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Katılımcı Yönetimin Katkıları</a:t>
            </a:r>
            <a:endParaRPr lang="tr-TR" altLang="en-US"/>
          </a:p>
        </p:txBody>
      </p:sp>
      <p:sp>
        <p:nvSpPr>
          <p:cNvPr id="3" name="Content Placeholder 2"/>
          <p:cNvSpPr>
            <a:spLocks noGrp="1"/>
          </p:cNvSpPr>
          <p:nvPr>
            <p:ph idx="1"/>
          </p:nvPr>
        </p:nvSpPr>
        <p:spPr/>
        <p:txBody>
          <a:bodyPr/>
          <a:p>
            <a:r>
              <a:rPr lang="tr-TR" altLang="en-US"/>
              <a:t>Etkili ve verimli örgütler</a:t>
            </a:r>
            <a:endParaRPr lang="tr-TR" altLang="en-US"/>
          </a:p>
          <a:p>
            <a:r>
              <a:rPr lang="tr-TR" altLang="en-US"/>
              <a:t>Yüksek iş memnuniyeti</a:t>
            </a:r>
            <a:endParaRPr lang="tr-TR" altLang="en-US"/>
          </a:p>
          <a:p>
            <a:r>
              <a:rPr lang="tr-TR" altLang="en-US"/>
              <a:t>Yüksek aidiyet</a:t>
            </a:r>
            <a:endParaRPr lang="tr-TR" altLang="en-US"/>
          </a:p>
          <a:p>
            <a:r>
              <a:rPr lang="tr-TR" altLang="en-US"/>
              <a:t>Yüksek bireysel ve örgütsel performans</a:t>
            </a:r>
            <a:endParaRPr lang="tr-TR" altLang="en-US"/>
          </a:p>
          <a:p>
            <a:r>
              <a:rPr lang="tr-TR" altLang="en-US"/>
              <a:t>Bilgi paylaşımı</a:t>
            </a:r>
            <a:endParaRPr lang="tr-TR" altLang="en-US"/>
          </a:p>
          <a:p>
            <a:r>
              <a:rPr lang="tr-TR" altLang="en-US"/>
              <a:t>Yükselen yaratıcılık düzeyi</a:t>
            </a:r>
            <a:endParaRPr lang="tr-TR" altLang="en-US"/>
          </a:p>
          <a:p>
            <a:endParaRPr lang="tr-TR" alt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Katılımcı Yönetimin Katkıları</a:t>
            </a:r>
            <a:endParaRPr lang="tr-TR" altLang="en-US"/>
          </a:p>
        </p:txBody>
      </p:sp>
      <p:sp>
        <p:nvSpPr>
          <p:cNvPr id="3" name="Content Placeholder 2"/>
          <p:cNvSpPr>
            <a:spLocks noGrp="1"/>
          </p:cNvSpPr>
          <p:nvPr>
            <p:ph idx="1"/>
          </p:nvPr>
        </p:nvSpPr>
        <p:spPr/>
        <p:txBody>
          <a:bodyPr/>
          <a:p>
            <a:r>
              <a:rPr lang="tr-TR" altLang="en-US"/>
              <a:t>Strese yolaçan duvarların ortadan kalkması</a:t>
            </a:r>
            <a:endParaRPr lang="tr-TR" altLang="en-US"/>
          </a:p>
          <a:p>
            <a:pPr algn="just"/>
            <a:r>
              <a:rPr lang="tr-TR" altLang="en-US"/>
              <a:t>Çalışanlara sorumluluk ve yetki devri yoluyla onların işin bir parçası olduklarını hissettirmek</a:t>
            </a:r>
            <a:endParaRPr lang="tr-TR" altLang="en-US"/>
          </a:p>
          <a:p>
            <a:pPr algn="just"/>
            <a:r>
              <a:rPr lang="tr-TR" altLang="en-US"/>
              <a:t>Üst yönetimin çalışan taleplerini belirlemesi</a:t>
            </a:r>
            <a:endParaRPr lang="tr-TR" altLang="en-US"/>
          </a:p>
          <a:p>
            <a:pPr algn="just"/>
            <a:r>
              <a:rPr lang="tr-TR" altLang="en-US"/>
              <a:t>Vizyona ortak olmak</a:t>
            </a:r>
            <a:endParaRPr lang="tr-TR" alt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Katılımcı Yönetim</a:t>
            </a:r>
            <a:endParaRPr lang="tr-TR" altLang="en-US"/>
          </a:p>
        </p:txBody>
      </p:sp>
      <p:sp>
        <p:nvSpPr>
          <p:cNvPr id="3" name="Content Placeholder 2"/>
          <p:cNvSpPr>
            <a:spLocks noGrp="1"/>
          </p:cNvSpPr>
          <p:nvPr>
            <p:ph idx="1"/>
          </p:nvPr>
        </p:nvSpPr>
        <p:spPr/>
        <p:txBody>
          <a:bodyPr/>
          <a:p>
            <a:r>
              <a:rPr lang="tr-TR" altLang="en-US"/>
              <a:t>Katılımcı yönetim bireylerin ihtiyaç ve yeteneklerine göre gerçekleştirilmelidir.</a:t>
            </a:r>
            <a:endParaRPr lang="tr-TR" altLang="en-US"/>
          </a:p>
          <a:p>
            <a:endParaRPr lang="tr-TR" altLang="en-US"/>
          </a:p>
          <a:p>
            <a:r>
              <a:rPr lang="tr-TR" altLang="en-US"/>
              <a:t>Aşırı düzeyde sorumluluk stres düzeyini de yükseltebilir...</a:t>
            </a:r>
            <a:endParaRPr lang="tr-TR" alt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57200" y="2361565"/>
            <a:ext cx="8229600" cy="1386840"/>
          </a:xfrm>
        </p:spPr>
        <p:txBody>
          <a:bodyPr/>
          <a:p>
            <a:r>
              <a:rPr lang="tr-TR" altLang="en-US"/>
              <a:t>Amaç Belirleme Faaliyetleri</a:t>
            </a:r>
            <a:endParaRPr lang="tr-TR" alt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Amaç Belirleme Faaliyetleri</a:t>
            </a:r>
            <a:endParaRPr lang="tr-TR" altLang="en-US"/>
          </a:p>
        </p:txBody>
      </p:sp>
      <p:sp>
        <p:nvSpPr>
          <p:cNvPr id="3" name="Content Placeholder 2"/>
          <p:cNvSpPr>
            <a:spLocks noGrp="1"/>
          </p:cNvSpPr>
          <p:nvPr>
            <p:ph idx="1"/>
          </p:nvPr>
        </p:nvSpPr>
        <p:spPr/>
        <p:txBody>
          <a:bodyPr/>
          <a:p>
            <a:pPr algn="just"/>
            <a:r>
              <a:rPr lang="tr-TR" altLang="en-US"/>
              <a:t>Amaç belirleme programları  örgüt taleplerini çalışanlarla paylaşmayı ve bunların bireyler üzerindeki etkilerini olumlu hale getirmeyi amaçlar. </a:t>
            </a:r>
            <a:endParaRPr lang="tr-TR" alt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Amaç Belirleme Faaliyetleri</a:t>
            </a:r>
            <a:endParaRPr lang="tr-TR" altLang="en-US"/>
          </a:p>
        </p:txBody>
      </p:sp>
      <p:sp>
        <p:nvSpPr>
          <p:cNvPr id="3" name="Content Placeholder 2"/>
          <p:cNvSpPr>
            <a:spLocks noGrp="1"/>
          </p:cNvSpPr>
          <p:nvPr>
            <p:ph idx="1"/>
          </p:nvPr>
        </p:nvSpPr>
        <p:spPr/>
        <p:txBody>
          <a:bodyPr/>
          <a:p>
            <a:r>
              <a:rPr lang="tr-TR" altLang="en-US"/>
              <a:t>Stres düzeyini düşürür.</a:t>
            </a:r>
            <a:endParaRPr lang="tr-TR" altLang="en-US"/>
          </a:p>
          <a:p>
            <a:r>
              <a:rPr lang="tr-TR" altLang="en-US"/>
              <a:t>Performansı artırır.</a:t>
            </a:r>
            <a:endParaRPr lang="tr-TR" alt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Amaç Belirleme Faaliyetleri</a:t>
            </a:r>
            <a:endParaRPr lang="tr-TR" altLang="en-US"/>
          </a:p>
        </p:txBody>
      </p:sp>
      <p:sp>
        <p:nvSpPr>
          <p:cNvPr id="3" name="Content Placeholder 2"/>
          <p:cNvSpPr>
            <a:spLocks noGrp="1"/>
          </p:cNvSpPr>
          <p:nvPr>
            <p:ph idx="1"/>
          </p:nvPr>
        </p:nvSpPr>
        <p:spPr/>
        <p:txBody>
          <a:bodyPr/>
          <a:p>
            <a:r>
              <a:rPr lang="tr-TR" altLang="en-US"/>
              <a:t>Çalışanların da katılımıyla amaçlar belirlenmelidir. </a:t>
            </a:r>
            <a:endParaRPr lang="tr-TR" altLang="en-US"/>
          </a:p>
          <a:p>
            <a:endParaRPr lang="tr-TR" altLang="en-US"/>
          </a:p>
          <a:p>
            <a:r>
              <a:rPr lang="tr-TR" altLang="en-US"/>
              <a:t>Örgüt amaçları açık ve tutarlı olmalıdır. </a:t>
            </a:r>
            <a:endParaRPr lang="tr-TR" altLang="en-US"/>
          </a:p>
          <a:p>
            <a:endParaRPr lang="tr-TR" altLang="en-US"/>
          </a:p>
          <a:p>
            <a:r>
              <a:rPr lang="tr-TR" altLang="en-US"/>
              <a:t>Aylık toplantılarla çalışanlara örgütsel amaçlar hakkında bilgi verilmelidir.  </a:t>
            </a:r>
            <a:endParaRPr lang="tr-TR" alt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Amaç Belirleme Faaliyetleri</a:t>
            </a:r>
            <a:endParaRPr lang="tr-TR" altLang="en-US"/>
          </a:p>
        </p:txBody>
      </p:sp>
      <p:sp>
        <p:nvSpPr>
          <p:cNvPr id="3" name="Content Placeholder 2"/>
          <p:cNvSpPr>
            <a:spLocks noGrp="1"/>
          </p:cNvSpPr>
          <p:nvPr>
            <p:ph idx="1"/>
          </p:nvPr>
        </p:nvSpPr>
        <p:spPr/>
        <p:txBody>
          <a:bodyPr/>
          <a:p>
            <a:r>
              <a:rPr lang="tr-TR" altLang="en-US"/>
              <a:t>Çalışanlara konu ile ilgili talepleri sorulmalı ve gereği yapılmalıdır. </a:t>
            </a:r>
            <a:endParaRPr lang="tr-TR" altLang="en-US"/>
          </a:p>
          <a:p>
            <a:r>
              <a:rPr lang="tr-TR" altLang="en-US"/>
              <a:t>Yöneticiler duyarlı olmalıdır.</a:t>
            </a:r>
            <a:endParaRPr lang="tr-TR" altLang="en-US"/>
          </a:p>
          <a:p>
            <a:r>
              <a:rPr lang="tr-TR" altLang="en-US"/>
              <a:t>Yöneticiler kendilerini geliştirmelidir. </a:t>
            </a:r>
            <a:endParaRPr lang="tr-TR"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Olumlu Stres</a:t>
            </a:r>
            <a:endParaRPr lang="tr-TR" altLang="en-US"/>
          </a:p>
        </p:txBody>
      </p:sp>
      <p:sp>
        <p:nvSpPr>
          <p:cNvPr id="3" name="Content Placeholder 2"/>
          <p:cNvSpPr>
            <a:spLocks noGrp="1"/>
          </p:cNvSpPr>
          <p:nvPr>
            <p:ph idx="1"/>
          </p:nvPr>
        </p:nvSpPr>
        <p:spPr/>
        <p:txBody>
          <a:bodyPr/>
          <a:p>
            <a:pPr algn="just"/>
            <a:r>
              <a:rPr lang="en-US" altLang="en-US"/>
              <a:t>Kemal Bayülkem’in de dedi</a:t>
            </a:r>
            <a:r>
              <a:rPr lang="en-US" altLang="en-US"/>
              <a:t>ğ</a:t>
            </a:r>
            <a:r>
              <a:rPr lang="en-US" altLang="en-US"/>
              <a:t>i gibi; “Stres, nükleer enerji gibidir. Do</a:t>
            </a:r>
            <a:r>
              <a:rPr lang="en-US" altLang="en-US"/>
              <a:t>ğ</a:t>
            </a:r>
            <a:r>
              <a:rPr lang="en-US" altLang="en-US"/>
              <a:t>ru kullan</a:t>
            </a:r>
            <a:r>
              <a:rPr lang="en-US" altLang="en-US"/>
              <a:t>ı</a:t>
            </a:r>
            <a:r>
              <a:rPr lang="en-US" altLang="en-US"/>
              <a:t>lmas</a:t>
            </a:r>
            <a:r>
              <a:rPr lang="en-US" altLang="en-US"/>
              <a:t>ı</a:t>
            </a:r>
            <a:r>
              <a:rPr lang="tr-TR"/>
              <a:t> </a:t>
            </a:r>
            <a:r>
              <a:rPr lang="en-US" altLang="en-US"/>
              <a:t>durumunda enerji ve ba</a:t>
            </a:r>
            <a:r>
              <a:rPr lang="en-US" altLang="en-US"/>
              <a:t>ş</a:t>
            </a:r>
            <a:r>
              <a:rPr lang="en-US" altLang="en-US"/>
              <a:t>ar</a:t>
            </a:r>
            <a:r>
              <a:rPr lang="en-US" altLang="en-US"/>
              <a:t>ı</a:t>
            </a:r>
            <a:r>
              <a:rPr lang="en-US" altLang="en-US"/>
              <a:t>n</a:t>
            </a:r>
            <a:r>
              <a:rPr lang="en-US" altLang="en-US"/>
              <a:t>ı</a:t>
            </a:r>
            <a:r>
              <a:rPr lang="en-US" altLang="en-US"/>
              <a:t>n artmas</a:t>
            </a:r>
            <a:r>
              <a:rPr lang="en-US" altLang="en-US"/>
              <a:t>ı</a:t>
            </a:r>
            <a:r>
              <a:rPr lang="en-US" altLang="en-US"/>
              <a:t>n</a:t>
            </a:r>
            <a:r>
              <a:rPr lang="en-US" altLang="en-US"/>
              <a:t>ı</a:t>
            </a:r>
            <a:r>
              <a:rPr lang="en-US" altLang="en-US"/>
              <a:t> sa</a:t>
            </a:r>
            <a:r>
              <a:rPr lang="en-US" altLang="en-US"/>
              <a:t>ğ</a:t>
            </a:r>
            <a:r>
              <a:rPr lang="en-US" altLang="en-US"/>
              <a:t>lamas</a:t>
            </a:r>
            <a:r>
              <a:rPr lang="en-US" altLang="en-US"/>
              <a:t>ı</a:t>
            </a:r>
            <a:r>
              <a:rPr lang="en-US" altLang="en-US"/>
              <a:t>n</a:t>
            </a:r>
            <a:r>
              <a:rPr lang="en-US" altLang="en-US"/>
              <a:t>ı</a:t>
            </a:r>
            <a:r>
              <a:rPr lang="en-US" altLang="en-US"/>
              <a:t>n yan</a:t>
            </a:r>
            <a:r>
              <a:rPr lang="en-US" altLang="en-US"/>
              <a:t>ı</a:t>
            </a:r>
            <a:r>
              <a:rPr lang="en-US" altLang="en-US"/>
              <a:t> s</a:t>
            </a:r>
            <a:r>
              <a:rPr lang="en-US" altLang="en-US"/>
              <a:t>ı</a:t>
            </a:r>
            <a:r>
              <a:rPr lang="en-US" altLang="en-US"/>
              <a:t>ra verimlili</a:t>
            </a:r>
            <a:r>
              <a:rPr lang="en-US" altLang="en-US"/>
              <a:t>ğ</a:t>
            </a:r>
            <a:r>
              <a:rPr lang="en-US" altLang="en-US"/>
              <a:t>i getirir. Bugün ba</a:t>
            </a:r>
            <a:r>
              <a:rPr lang="en-US" altLang="en-US"/>
              <a:t>ş</a:t>
            </a:r>
            <a:r>
              <a:rPr lang="en-US" altLang="en-US"/>
              <a:t>ar</a:t>
            </a:r>
            <a:r>
              <a:rPr lang="en-US" altLang="en-US"/>
              <a:t>ı</a:t>
            </a:r>
            <a:r>
              <a:rPr lang="en-US" altLang="en-US"/>
              <a:t>l</a:t>
            </a:r>
            <a:r>
              <a:rPr lang="en-US" altLang="en-US"/>
              <a:t>ı</a:t>
            </a:r>
            <a:r>
              <a:rPr lang="en-US" altLang="en-US"/>
              <a:t> i</a:t>
            </a:r>
            <a:r>
              <a:rPr lang="en-US" altLang="en-US"/>
              <a:t>ş</a:t>
            </a:r>
            <a:r>
              <a:rPr lang="en-US" altLang="en-US"/>
              <a:t>adamlar</a:t>
            </a:r>
            <a:r>
              <a:rPr lang="en-US" altLang="en-US"/>
              <a:t>ı</a:t>
            </a:r>
            <a:r>
              <a:rPr lang="en-US" altLang="en-US"/>
              <a:t>na bak</a:t>
            </a:r>
            <a:r>
              <a:rPr lang="en-US" altLang="en-US"/>
              <a:t>ı</a:t>
            </a:r>
            <a:r>
              <a:rPr lang="en-US" altLang="en-US"/>
              <a:t>ld</a:t>
            </a:r>
            <a:r>
              <a:rPr lang="en-US" altLang="en-US"/>
              <a:t>ığı</a:t>
            </a:r>
            <a:r>
              <a:rPr lang="en-US" altLang="en-US"/>
              <a:t>nda tamam</a:t>
            </a:r>
            <a:r>
              <a:rPr lang="en-US" altLang="en-US"/>
              <a:t>ı</a:t>
            </a:r>
            <a:r>
              <a:rPr lang="en-US" altLang="en-US"/>
              <a:t>na yak</a:t>
            </a:r>
            <a:r>
              <a:rPr lang="en-US" altLang="en-US"/>
              <a:t>ı</a:t>
            </a:r>
            <a:r>
              <a:rPr lang="en-US" altLang="en-US"/>
              <a:t>n</a:t>
            </a:r>
            <a:r>
              <a:rPr lang="en-US" altLang="en-US"/>
              <a:t>ı</a:t>
            </a:r>
            <a:r>
              <a:rPr lang="en-US" altLang="en-US"/>
              <a:t>n</a:t>
            </a:r>
            <a:r>
              <a:rPr lang="en-US" altLang="en-US"/>
              <a:t>ı</a:t>
            </a:r>
            <a:r>
              <a:rPr lang="en-US" altLang="en-US"/>
              <a:t>n stresi kontrol alt</a:t>
            </a:r>
            <a:r>
              <a:rPr lang="en-US" altLang="en-US"/>
              <a:t>ı</a:t>
            </a:r>
            <a:r>
              <a:rPr lang="en-US" altLang="en-US"/>
              <a:t>na alabildi</a:t>
            </a:r>
            <a:r>
              <a:rPr lang="en-US" altLang="en-US"/>
              <a:t>ğ</a:t>
            </a:r>
            <a:r>
              <a:rPr lang="en-US" altLang="en-US"/>
              <a:t>i ve istedi</a:t>
            </a:r>
            <a:r>
              <a:rPr lang="en-US" altLang="en-US"/>
              <a:t>ğ</a:t>
            </a:r>
            <a:r>
              <a:rPr lang="en-US" altLang="en-US"/>
              <a:t>i yönde kulland</a:t>
            </a:r>
            <a:r>
              <a:rPr lang="en-US" altLang="en-US"/>
              <a:t>ığı</a:t>
            </a:r>
            <a:r>
              <a:rPr lang="en-US" altLang="en-US"/>
              <a:t> görülmektedir.”</a:t>
            </a:r>
            <a:endParaRPr lang="en-US" altLang="en-US"/>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Amaç Belirleme Faaliyetleri</a:t>
            </a:r>
            <a:endParaRPr lang="tr-TR" altLang="en-US"/>
          </a:p>
        </p:txBody>
      </p:sp>
      <p:sp>
        <p:nvSpPr>
          <p:cNvPr id="3" name="Content Placeholder 2"/>
          <p:cNvSpPr>
            <a:spLocks noGrp="1"/>
          </p:cNvSpPr>
          <p:nvPr>
            <p:ph idx="1"/>
          </p:nvPr>
        </p:nvSpPr>
        <p:spPr/>
        <p:txBody>
          <a:bodyPr/>
          <a:p>
            <a:pPr algn="just"/>
            <a:r>
              <a:rPr lang="tr-TR" altLang="en-US"/>
              <a:t>Aylık toplantılarda, çalışanlar performans düzeyleri konusunda bilgilendirilmeli ve daha iyi olabilmeleri için karşılıklı öneriler geliştirilmelidir.  </a:t>
            </a:r>
            <a:endParaRPr lang="tr-TR" alt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57200" y="1742440"/>
            <a:ext cx="8229600" cy="2323465"/>
          </a:xfrm>
        </p:spPr>
        <p:txBody>
          <a:bodyPr/>
          <a:p>
            <a:r>
              <a:rPr lang="tr-TR" altLang="en-US"/>
              <a:t>Rol Analizi ve Sınıflandırılması</a:t>
            </a:r>
            <a:endParaRPr lang="tr-TR" alt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Rol Analizi ve Sınıflandırılması</a:t>
            </a:r>
            <a:endParaRPr lang="tr-TR" altLang="en-US"/>
          </a:p>
        </p:txBody>
      </p:sp>
      <p:sp>
        <p:nvSpPr>
          <p:cNvPr id="3" name="Content Placeholder 2"/>
          <p:cNvSpPr>
            <a:spLocks noGrp="1"/>
          </p:cNvSpPr>
          <p:nvPr>
            <p:ph idx="1"/>
          </p:nvPr>
        </p:nvSpPr>
        <p:spPr/>
        <p:txBody>
          <a:bodyPr/>
          <a:p>
            <a:pPr algn="just"/>
            <a:r>
              <a:rPr lang="tr-TR" altLang="en-US"/>
              <a:t>Yöneticiler olumsuz davranışların nedenlerini araştırmalıdır. </a:t>
            </a:r>
            <a:endParaRPr lang="tr-TR" altLang="en-US"/>
          </a:p>
          <a:p>
            <a:pPr lvl="1" algn="just"/>
            <a:r>
              <a:rPr lang="tr-TR" altLang="en-US"/>
              <a:t>Yüksek işgücü devri</a:t>
            </a:r>
            <a:endParaRPr lang="tr-TR" altLang="en-US"/>
          </a:p>
          <a:p>
            <a:pPr lvl="1" algn="just"/>
            <a:r>
              <a:rPr lang="tr-TR" altLang="en-US"/>
              <a:t>İşe gelmeme</a:t>
            </a:r>
            <a:endParaRPr lang="tr-TR" altLang="en-US"/>
          </a:p>
          <a:p>
            <a:pPr lvl="1" algn="just"/>
            <a:r>
              <a:rPr lang="tr-TR" altLang="en-US"/>
              <a:t>İşe geç gelme</a:t>
            </a:r>
            <a:endParaRPr lang="tr-TR" altLang="en-US"/>
          </a:p>
          <a:p>
            <a:pPr lvl="1" algn="just"/>
            <a:r>
              <a:rPr lang="tr-TR" altLang="en-US"/>
              <a:t>Zararlı madde kullanımı</a:t>
            </a:r>
            <a:endParaRPr lang="tr-TR" alt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Rol Analizi ve Sınıflandırılması</a:t>
            </a:r>
            <a:endParaRPr lang="tr-TR" altLang="en-US"/>
          </a:p>
        </p:txBody>
      </p:sp>
      <p:sp>
        <p:nvSpPr>
          <p:cNvPr id="3" name="Content Placeholder 2"/>
          <p:cNvSpPr>
            <a:spLocks noGrp="1"/>
          </p:cNvSpPr>
          <p:nvPr>
            <p:ph idx="1"/>
          </p:nvPr>
        </p:nvSpPr>
        <p:spPr/>
        <p:txBody>
          <a:bodyPr/>
          <a:p>
            <a:r>
              <a:rPr lang="tr-TR" altLang="en-US"/>
              <a:t>Yöneticiler stresin nedenleri üzerinde durmalıdırlar.</a:t>
            </a:r>
            <a:endParaRPr lang="tr-TR" altLang="en-US"/>
          </a:p>
          <a:p>
            <a:endParaRPr lang="tr-TR" altLang="en-US"/>
          </a:p>
          <a:p>
            <a:r>
              <a:rPr lang="tr-TR" altLang="en-US"/>
              <a:t>Rol belirlenmesi ve sınıflandırılmasına özen gösterilmelidir. </a:t>
            </a:r>
            <a:endParaRPr lang="tr-TR" alt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Rol Analizi ve Sınıflandırılması</a:t>
            </a:r>
            <a:endParaRPr lang="tr-TR" altLang="en-US"/>
          </a:p>
        </p:txBody>
      </p:sp>
      <p:sp>
        <p:nvSpPr>
          <p:cNvPr id="3" name="Content Placeholder 2"/>
          <p:cNvSpPr>
            <a:spLocks noGrp="1"/>
          </p:cNvSpPr>
          <p:nvPr>
            <p:ph idx="1"/>
          </p:nvPr>
        </p:nvSpPr>
        <p:spPr/>
        <p:txBody>
          <a:bodyPr/>
          <a:p>
            <a:r>
              <a:rPr lang="tr-TR" altLang="en-US"/>
              <a:t>İş çalışan beklentilerini karşılamakta mıdır?</a:t>
            </a:r>
            <a:endParaRPr lang="tr-TR" altLang="en-US"/>
          </a:p>
          <a:p>
            <a:endParaRPr lang="tr-TR" altLang="en-US"/>
          </a:p>
          <a:p>
            <a:r>
              <a:rPr lang="tr-TR" altLang="en-US"/>
              <a:t>İş memnuniyet düzeyi nasıl yükseltilebilir?</a:t>
            </a:r>
            <a:endParaRPr lang="tr-TR" altLang="en-US"/>
          </a:p>
          <a:p>
            <a:endParaRPr lang="tr-TR" altLang="en-US"/>
          </a:p>
          <a:p>
            <a:r>
              <a:rPr lang="tr-TR" altLang="en-US"/>
              <a:t>İşyerindeki rolden kaynaklı stres var mıdır? </a:t>
            </a:r>
            <a:endParaRPr lang="tr-TR" alt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Rol Analizi ve Sınıflandırılması</a:t>
            </a:r>
            <a:endParaRPr lang="tr-TR" altLang="en-US"/>
          </a:p>
        </p:txBody>
      </p:sp>
      <p:sp>
        <p:nvSpPr>
          <p:cNvPr id="3" name="Content Placeholder 2"/>
          <p:cNvSpPr>
            <a:spLocks noGrp="1"/>
          </p:cNvSpPr>
          <p:nvPr>
            <p:ph idx="1"/>
          </p:nvPr>
        </p:nvSpPr>
        <p:spPr/>
        <p:txBody>
          <a:bodyPr/>
          <a:p>
            <a:r>
              <a:rPr lang="tr-TR" altLang="en-US"/>
              <a:t>Rollerin netleştirilmesi</a:t>
            </a:r>
            <a:endParaRPr lang="tr-TR" altLang="en-US"/>
          </a:p>
          <a:p>
            <a:r>
              <a:rPr lang="tr-TR" altLang="en-US"/>
              <a:t>Rollerin yeniden tanımlanması</a:t>
            </a:r>
            <a:endParaRPr lang="tr-TR" altLang="en-US"/>
          </a:p>
          <a:p>
            <a:r>
              <a:rPr lang="tr-TR" altLang="en-US"/>
              <a:t>Görevlerin yeniden belirlenerek rol yükünün azaltılması</a:t>
            </a:r>
            <a:endParaRPr lang="tr-TR" altLang="en-US"/>
          </a:p>
          <a:p>
            <a:r>
              <a:rPr lang="tr-TR" altLang="en-US"/>
              <a:t>Kişiye uygun iş/rol -  role/işe uygun kişi dengesi sağlanmalıdır. </a:t>
            </a:r>
            <a:endParaRPr lang="tr-TR" alt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Rol Analizi ve Sınıflandırılması</a:t>
            </a:r>
            <a:endParaRPr lang="tr-TR" altLang="en-US"/>
          </a:p>
        </p:txBody>
      </p:sp>
      <p:sp>
        <p:nvSpPr>
          <p:cNvPr id="3" name="Content Placeholder 2"/>
          <p:cNvSpPr>
            <a:spLocks noGrp="1"/>
          </p:cNvSpPr>
          <p:nvPr>
            <p:ph idx="1"/>
          </p:nvPr>
        </p:nvSpPr>
        <p:spPr/>
        <p:txBody>
          <a:bodyPr/>
          <a:p>
            <a:r>
              <a:rPr lang="tr-TR" altLang="en-US"/>
              <a:t>İş zenginleştirme</a:t>
            </a:r>
            <a:endParaRPr lang="tr-TR" altLang="en-US"/>
          </a:p>
          <a:p>
            <a:endParaRPr lang="tr-TR" altLang="en-US"/>
          </a:p>
          <a:p>
            <a:r>
              <a:rPr lang="tr-TR" altLang="en-US"/>
              <a:t>İş genişletme</a:t>
            </a:r>
            <a:endParaRPr lang="tr-TR" alt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İş Zenginleştirme</a:t>
            </a:r>
            <a:endParaRPr lang="tr-TR" altLang="en-US"/>
          </a:p>
        </p:txBody>
      </p:sp>
      <p:sp>
        <p:nvSpPr>
          <p:cNvPr id="3" name="Content Placeholder 2"/>
          <p:cNvSpPr>
            <a:spLocks noGrp="1"/>
          </p:cNvSpPr>
          <p:nvPr>
            <p:ph idx="1"/>
          </p:nvPr>
        </p:nvSpPr>
        <p:spPr/>
        <p:txBody>
          <a:bodyPr/>
          <a:p>
            <a:pPr algn="just"/>
            <a:r>
              <a:rPr lang="en-US" altLang="en-US"/>
              <a:t>İş</a:t>
            </a:r>
            <a:r>
              <a:rPr lang="en-US" altLang="en-US"/>
              <a:t> zenginle</a:t>
            </a:r>
            <a:r>
              <a:rPr lang="en-US" altLang="en-US"/>
              <a:t>ş</a:t>
            </a:r>
            <a:r>
              <a:rPr lang="en-US" altLang="en-US"/>
              <a:t>tirme yönteminin, i</a:t>
            </a:r>
            <a:r>
              <a:rPr lang="en-US" altLang="en-US"/>
              <a:t>ş</a:t>
            </a:r>
            <a:r>
              <a:rPr lang="en-US" altLang="en-US"/>
              <a:t>letmede görülmekte olan i</a:t>
            </a:r>
            <a:r>
              <a:rPr lang="en-US" altLang="en-US"/>
              <a:t>ş</a:t>
            </a:r>
            <a:r>
              <a:rPr lang="en-US" altLang="en-US"/>
              <a:t>lerin i</a:t>
            </a:r>
            <a:r>
              <a:rPr lang="en-US" altLang="en-US"/>
              <a:t>ş</a:t>
            </a:r>
            <a:r>
              <a:rPr lang="en-US" altLang="en-US"/>
              <a:t>letme </a:t>
            </a:r>
            <a:r>
              <a:rPr lang="en-US" altLang="en-US"/>
              <a:t>ç</a:t>
            </a:r>
            <a:r>
              <a:rPr lang="en-US" altLang="en-US"/>
              <a:t>al</a:t>
            </a:r>
            <a:r>
              <a:rPr lang="en-US" altLang="en-US"/>
              <a:t>ış</a:t>
            </a:r>
            <a:r>
              <a:rPr lang="en-US" altLang="en-US"/>
              <a:t>anlar</a:t>
            </a:r>
            <a:r>
              <a:rPr lang="en-US" altLang="en-US"/>
              <a:t>ı</a:t>
            </a:r>
            <a:r>
              <a:rPr lang="en-US" altLang="en-US"/>
              <a:t>n</a:t>
            </a:r>
            <a:r>
              <a:rPr lang="en-US" altLang="en-US"/>
              <a:t>ı</a:t>
            </a:r>
            <a:r>
              <a:rPr lang="en-US" altLang="en-US"/>
              <a:t> daha yüksek düzeyde tatmin edecek ve </a:t>
            </a:r>
            <a:r>
              <a:rPr lang="en-US" altLang="en-US"/>
              <a:t>ç</a:t>
            </a:r>
            <a:r>
              <a:rPr lang="en-US" altLang="en-US"/>
              <a:t>al</a:t>
            </a:r>
            <a:r>
              <a:rPr lang="en-US" altLang="en-US"/>
              <a:t>ış</a:t>
            </a:r>
            <a:r>
              <a:rPr lang="en-US" altLang="en-US"/>
              <a:t>anlar</a:t>
            </a:r>
            <a:r>
              <a:rPr lang="en-US" altLang="en-US"/>
              <a:t>ı</a:t>
            </a:r>
            <a:r>
              <a:rPr lang="en-US" altLang="en-US"/>
              <a:t> isteklendirecek bi</a:t>
            </a:r>
            <a:r>
              <a:rPr lang="en-US" altLang="en-US"/>
              <a:t>ç</a:t>
            </a:r>
            <a:r>
              <a:rPr lang="en-US" altLang="en-US"/>
              <a:t>imde de</a:t>
            </a:r>
            <a:r>
              <a:rPr lang="en-US" altLang="en-US"/>
              <a:t>ğ</a:t>
            </a:r>
            <a:r>
              <a:rPr lang="en-US" altLang="en-US"/>
              <a:t>i</a:t>
            </a:r>
            <a:r>
              <a:rPr lang="en-US" altLang="en-US"/>
              <a:t>ş</a:t>
            </a:r>
            <a:r>
              <a:rPr lang="en-US" altLang="en-US"/>
              <a:t>tirilmesi ve daha anlaml</a:t>
            </a:r>
            <a:r>
              <a:rPr lang="en-US" altLang="en-US"/>
              <a:t>ı</a:t>
            </a:r>
            <a:r>
              <a:rPr lang="en-US" altLang="en-US"/>
              <a:t> olarak yeniden düzenlenmesini ama</a:t>
            </a:r>
            <a:r>
              <a:rPr lang="en-US" altLang="en-US"/>
              <a:t>ç</a:t>
            </a:r>
            <a:r>
              <a:rPr lang="en-US" altLang="en-US"/>
              <a:t>lad</a:t>
            </a:r>
            <a:r>
              <a:rPr lang="en-US" altLang="en-US"/>
              <a:t>ığı</a:t>
            </a:r>
            <a:r>
              <a:rPr lang="en-US" altLang="en-US"/>
              <a:t> söylenebilir.</a:t>
            </a:r>
            <a:endParaRPr lang="en-US" alt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İş Genişletme</a:t>
            </a:r>
            <a:endParaRPr lang="tr-TR" altLang="en-US"/>
          </a:p>
        </p:txBody>
      </p:sp>
      <p:sp>
        <p:nvSpPr>
          <p:cNvPr id="3" name="Content Placeholder 2"/>
          <p:cNvSpPr>
            <a:spLocks noGrp="1"/>
          </p:cNvSpPr>
          <p:nvPr>
            <p:ph idx="1"/>
          </p:nvPr>
        </p:nvSpPr>
        <p:spPr/>
        <p:txBody>
          <a:bodyPr/>
          <a:p>
            <a:pPr algn="just"/>
            <a:r>
              <a:rPr lang="en-US" altLang="en-US"/>
              <a:t>İş</a:t>
            </a:r>
            <a:r>
              <a:rPr lang="en-US" altLang="en-US"/>
              <a:t> geni</a:t>
            </a:r>
            <a:r>
              <a:rPr lang="en-US" altLang="en-US"/>
              <a:t>ş</a:t>
            </a:r>
            <a:r>
              <a:rPr lang="en-US" altLang="en-US"/>
              <a:t>letme; i</a:t>
            </a:r>
            <a:r>
              <a:rPr lang="en-US" altLang="en-US"/>
              <a:t>ş</a:t>
            </a:r>
            <a:r>
              <a:rPr lang="en-US" altLang="en-US"/>
              <a:t>lerin kapsaml</a:t>
            </a:r>
            <a:r>
              <a:rPr lang="en-US" altLang="en-US"/>
              <a:t>ı</a:t>
            </a:r>
            <a:r>
              <a:rPr lang="en-US" altLang="en-US"/>
              <a:t> bir </a:t>
            </a:r>
            <a:r>
              <a:rPr lang="en-US" altLang="en-US"/>
              <a:t>ş</a:t>
            </a:r>
            <a:r>
              <a:rPr lang="en-US" altLang="en-US"/>
              <a:t>ekilde ba</a:t>
            </a:r>
            <a:r>
              <a:rPr lang="en-US" altLang="en-US"/>
              <a:t>ş</a:t>
            </a:r>
            <a:r>
              <a:rPr lang="en-US" altLang="en-US"/>
              <a:t>ka görevler ekleyerek geni</a:t>
            </a:r>
            <a:r>
              <a:rPr lang="en-US" altLang="en-US"/>
              <a:t>ş</a:t>
            </a:r>
            <a:r>
              <a:rPr lang="en-US" altLang="en-US"/>
              <a:t>lemesidir. </a:t>
            </a:r>
            <a:r>
              <a:rPr lang="en-US" altLang="en-US"/>
              <a:t>Ç</a:t>
            </a:r>
            <a:r>
              <a:rPr lang="en-US" altLang="en-US"/>
              <a:t>e</a:t>
            </a:r>
            <a:r>
              <a:rPr lang="en-US" altLang="en-US"/>
              <a:t>ş</a:t>
            </a:r>
            <a:r>
              <a:rPr lang="en-US" altLang="en-US"/>
              <a:t>itli yollar</a:t>
            </a:r>
            <a:r>
              <a:rPr lang="en-US" altLang="en-US"/>
              <a:t>ı</a:t>
            </a:r>
            <a:r>
              <a:rPr lang="en-US" altLang="en-US"/>
              <a:t> ve kurallar</a:t>
            </a:r>
            <a:r>
              <a:rPr lang="en-US" altLang="en-US"/>
              <a:t>ı</a:t>
            </a:r>
            <a:r>
              <a:rPr lang="en-US" altLang="en-US"/>
              <a:t> mevcuttur. Planlama ve kontrol kurallar</a:t>
            </a:r>
            <a:r>
              <a:rPr lang="en-US" altLang="en-US"/>
              <a:t>ı</a:t>
            </a:r>
            <a:r>
              <a:rPr lang="en-US" altLang="en-US"/>
              <a:t> ile i</a:t>
            </a:r>
            <a:r>
              <a:rPr lang="en-US" altLang="en-US"/>
              <a:t>ş</a:t>
            </a:r>
            <a:r>
              <a:rPr lang="en-US" altLang="en-US"/>
              <a:t> geni</a:t>
            </a:r>
            <a:r>
              <a:rPr lang="en-US" altLang="en-US"/>
              <a:t>ş</a:t>
            </a:r>
            <a:r>
              <a:rPr lang="en-US" altLang="en-US"/>
              <a:t>leme yap</a:t>
            </a:r>
            <a:r>
              <a:rPr lang="en-US" altLang="en-US"/>
              <a:t>ı</a:t>
            </a:r>
            <a:r>
              <a:rPr lang="en-US" altLang="en-US"/>
              <a:t>lmas</a:t>
            </a:r>
            <a:r>
              <a:rPr lang="en-US" altLang="en-US"/>
              <a:t>ı</a:t>
            </a:r>
            <a:r>
              <a:rPr lang="en-US" altLang="en-US"/>
              <a:t> mümkündür. </a:t>
            </a:r>
            <a:r>
              <a:rPr lang="en-US" altLang="en-US"/>
              <a:t>İş</a:t>
            </a:r>
            <a:r>
              <a:rPr lang="en-US" altLang="en-US"/>
              <a:t> ile ilgili birka</a:t>
            </a:r>
            <a:r>
              <a:rPr lang="en-US" altLang="en-US"/>
              <a:t>ç</a:t>
            </a:r>
            <a:r>
              <a:rPr lang="en-US" altLang="en-US"/>
              <a:t> farkl</a:t>
            </a:r>
            <a:r>
              <a:rPr lang="en-US" altLang="en-US"/>
              <a:t>ı</a:t>
            </a:r>
            <a:r>
              <a:rPr lang="en-US" altLang="en-US"/>
              <a:t> görevin bir araya getirilmesidir.</a:t>
            </a:r>
            <a:endParaRPr lang="en-US" altLang="en-US"/>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sym typeface="+mn-ea"/>
              </a:rPr>
              <a:t>Rol Analizi ve Sınıflandırılması</a:t>
            </a:r>
            <a:endParaRPr lang="en-US"/>
          </a:p>
        </p:txBody>
      </p:sp>
      <p:sp>
        <p:nvSpPr>
          <p:cNvPr id="3" name="Content Placeholder 2"/>
          <p:cNvSpPr>
            <a:spLocks noGrp="1"/>
          </p:cNvSpPr>
          <p:nvPr>
            <p:ph idx="1"/>
          </p:nvPr>
        </p:nvSpPr>
        <p:spPr/>
        <p:txBody>
          <a:bodyPr/>
          <a:p>
            <a:pPr algn="just"/>
            <a:r>
              <a:rPr lang="tr-TR" altLang="en-US"/>
              <a:t>Araştırmalar, rol belirsizliği ve rol çatışmalarının da kayıtsızlık, öfkelenme, tatminsizlik, sorumluluğu başkalarına yükleme gibi bazı sorunlara yolaçtığını ortaya koymuştur. </a:t>
            </a:r>
            <a:endParaRPr lang="tr-TR"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57200" y="2192020"/>
            <a:ext cx="8229600" cy="1564640"/>
          </a:xfrm>
        </p:spPr>
        <p:txBody>
          <a:bodyPr/>
          <a:p>
            <a:pPr algn="ctr"/>
            <a:r>
              <a:rPr lang="tr-TR" altLang="en-US"/>
              <a:t>Stres Türleri</a:t>
            </a:r>
            <a:endParaRPr lang="tr-TR" alt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sym typeface="+mn-ea"/>
              </a:rPr>
              <a:t>Rol Analizi ve Sınıflandırılması</a:t>
            </a:r>
            <a:endParaRPr lang="en-US"/>
          </a:p>
        </p:txBody>
      </p:sp>
      <p:sp>
        <p:nvSpPr>
          <p:cNvPr id="3" name="Content Placeholder 2"/>
          <p:cNvSpPr>
            <a:spLocks noGrp="1"/>
          </p:cNvSpPr>
          <p:nvPr>
            <p:ph idx="1"/>
          </p:nvPr>
        </p:nvSpPr>
        <p:spPr/>
        <p:txBody>
          <a:bodyPr/>
          <a:p>
            <a:r>
              <a:rPr lang="tr-TR" altLang="en-US"/>
              <a:t>Roller açık hale getirilmelidir.</a:t>
            </a:r>
            <a:endParaRPr lang="tr-TR" altLang="en-US"/>
          </a:p>
          <a:p>
            <a:endParaRPr lang="tr-TR" altLang="en-US"/>
          </a:p>
          <a:p>
            <a:r>
              <a:rPr lang="tr-TR" altLang="en-US"/>
              <a:t>Rol belirsizliği ortadan kaldırılmalıdır. </a:t>
            </a:r>
            <a:endParaRPr lang="tr-TR" alt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sym typeface="+mn-ea"/>
              </a:rPr>
              <a:t>Rol Analizi ve Sınıflandırılması</a:t>
            </a:r>
            <a:endParaRPr lang="en-US"/>
          </a:p>
        </p:txBody>
      </p:sp>
      <p:sp>
        <p:nvSpPr>
          <p:cNvPr id="3" name="Content Placeholder 2"/>
          <p:cNvSpPr>
            <a:spLocks noGrp="1"/>
          </p:cNvSpPr>
          <p:nvPr>
            <p:ph idx="1"/>
          </p:nvPr>
        </p:nvSpPr>
        <p:spPr/>
        <p:txBody>
          <a:bodyPr/>
          <a:p>
            <a:pPr algn="just"/>
            <a:r>
              <a:rPr lang="tr-TR" altLang="en-US"/>
              <a:t>Rol çatışmaları, üst yönetim ve alt kademeler arasında ortaya çıkan beklenti ve görüş farklılıklarından kaynaklanır. </a:t>
            </a:r>
            <a:endParaRPr lang="tr-TR" alt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sym typeface="+mn-ea"/>
              </a:rPr>
              <a:t>Rol Analizi ve Sınıflandırılması</a:t>
            </a:r>
            <a:endParaRPr lang="en-US"/>
          </a:p>
        </p:txBody>
      </p:sp>
      <p:sp>
        <p:nvSpPr>
          <p:cNvPr id="3" name="Content Placeholder 2"/>
          <p:cNvSpPr>
            <a:spLocks noGrp="1"/>
          </p:cNvSpPr>
          <p:nvPr>
            <p:ph idx="1"/>
          </p:nvPr>
        </p:nvSpPr>
        <p:spPr/>
        <p:txBody>
          <a:bodyPr/>
          <a:p>
            <a:r>
              <a:rPr lang="tr-TR" altLang="en-US"/>
              <a:t>Yöneticilerin davranış, tutum ve değerleinin geliştirilmesi</a:t>
            </a:r>
            <a:endParaRPr lang="tr-TR" altLang="en-US"/>
          </a:p>
          <a:p>
            <a:endParaRPr lang="tr-TR" altLang="en-US"/>
          </a:p>
          <a:p>
            <a:r>
              <a:rPr lang="tr-TR" altLang="en-US"/>
              <a:t>Katılımcı yönetime geçiş</a:t>
            </a:r>
            <a:endParaRPr lang="tr-TR" altLang="en-US"/>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sym typeface="+mn-ea"/>
              </a:rPr>
              <a:t>Rol Analizi ve Sınıflandırılması</a:t>
            </a:r>
            <a:endParaRPr lang="en-US"/>
          </a:p>
        </p:txBody>
      </p:sp>
      <p:sp>
        <p:nvSpPr>
          <p:cNvPr id="3" name="Content Placeholder 2"/>
          <p:cNvSpPr>
            <a:spLocks noGrp="1"/>
          </p:cNvSpPr>
          <p:nvPr>
            <p:ph idx="1"/>
          </p:nvPr>
        </p:nvSpPr>
        <p:spPr/>
        <p:txBody>
          <a:bodyPr/>
          <a:p>
            <a:r>
              <a:rPr lang="tr-TR" altLang="en-US"/>
              <a:t>Aşırı rol yükü azaltılmaldır. </a:t>
            </a:r>
            <a:endParaRPr lang="tr-TR" altLang="en-US"/>
          </a:p>
          <a:p>
            <a:endParaRPr lang="tr-TR" altLang="en-US"/>
          </a:p>
          <a:p>
            <a:r>
              <a:rPr lang="tr-TR" altLang="en-US"/>
              <a:t>Aşırı iş yükü ortadan kaldırılmaldır. </a:t>
            </a:r>
            <a:endParaRPr lang="tr-TR" altLang="en-US"/>
          </a:p>
          <a:p>
            <a:endParaRPr lang="tr-TR" altLang="en-US"/>
          </a:p>
          <a:p>
            <a:r>
              <a:rPr lang="tr-TR" altLang="en-US"/>
              <a:t>İş yükü işgörenler arasında dengeli dağıtılmalıdır. </a:t>
            </a:r>
            <a:endParaRPr lang="tr-TR" altLang="en-US"/>
          </a:p>
          <a:p>
            <a:r>
              <a:rPr lang="tr-TR" altLang="en-US"/>
              <a:t>İsteseler de fazla iş verilmemelidir. </a:t>
            </a:r>
            <a:endParaRPr lang="tr-TR" altLang="en-US"/>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57200" y="2720975"/>
            <a:ext cx="8229600" cy="1416685"/>
          </a:xfrm>
        </p:spPr>
        <p:txBody>
          <a:bodyPr/>
          <a:p>
            <a:pPr algn="ctr"/>
            <a:r>
              <a:rPr lang="tr-TR" altLang="en-US"/>
              <a:t>Zaman Yönetimi</a:t>
            </a:r>
            <a:endParaRPr lang="tr-TR" altLang="en-US"/>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1"/>
          </p:nvPr>
        </p:nvPicPr>
        <p:blipFill>
          <a:blip r:embed="rId1"/>
          <a:stretch>
            <a:fillRect/>
          </a:stretch>
        </p:blipFill>
        <p:spPr>
          <a:xfrm>
            <a:off x="11430" y="5080"/>
            <a:ext cx="9137015" cy="6907530"/>
          </a:xfrm>
          <a:prstGeom prst="rect">
            <a:avLst/>
          </a:prstGeom>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sym typeface="+mn-ea"/>
              </a:rPr>
              <a:t>Zaman Yönetimi</a:t>
            </a:r>
            <a:endParaRPr lang="en-US"/>
          </a:p>
        </p:txBody>
      </p:sp>
      <p:sp>
        <p:nvSpPr>
          <p:cNvPr id="3" name="Content Placeholder 2"/>
          <p:cNvSpPr>
            <a:spLocks noGrp="1"/>
          </p:cNvSpPr>
          <p:nvPr>
            <p:ph idx="1"/>
          </p:nvPr>
        </p:nvSpPr>
        <p:spPr/>
        <p:txBody>
          <a:bodyPr/>
          <a:p>
            <a:r>
              <a:rPr lang="tr-TR" altLang="en-US"/>
              <a:t>Zaman yönetimi teknikleri geliştirilmelidir.</a:t>
            </a:r>
            <a:endParaRPr lang="tr-TR" altLang="en-US"/>
          </a:p>
          <a:p>
            <a:endParaRPr lang="tr-TR" altLang="en-US"/>
          </a:p>
          <a:p>
            <a:r>
              <a:rPr lang="tr-TR" altLang="en-US"/>
              <a:t>Ne yapılacak?</a:t>
            </a:r>
            <a:endParaRPr lang="tr-TR" altLang="en-US"/>
          </a:p>
          <a:p>
            <a:r>
              <a:rPr lang="tr-TR" altLang="en-US"/>
              <a:t>Öncelik sırası ne olacak?</a:t>
            </a:r>
            <a:endParaRPr lang="tr-TR" altLang="en-US"/>
          </a:p>
          <a:p>
            <a:r>
              <a:rPr lang="tr-TR" altLang="en-US"/>
              <a:t>İşler daha kısa süre içerisinde nasıl yapılacak?</a:t>
            </a:r>
            <a:endParaRPr lang="tr-TR" altLang="en-US"/>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sym typeface="+mn-ea"/>
              </a:rPr>
              <a:t>Zaman Yönetimi Yöntemi</a:t>
            </a:r>
            <a:endParaRPr lang="en-US"/>
          </a:p>
        </p:txBody>
      </p:sp>
      <p:sp>
        <p:nvSpPr>
          <p:cNvPr id="3" name="Content Placeholder 2"/>
          <p:cNvSpPr>
            <a:spLocks noGrp="1"/>
          </p:cNvSpPr>
          <p:nvPr>
            <p:ph idx="1"/>
          </p:nvPr>
        </p:nvSpPr>
        <p:spPr/>
        <p:txBody>
          <a:bodyPr/>
          <a:p>
            <a:r>
              <a:rPr lang="tr-TR" altLang="en-US"/>
              <a:t>İşler listelenmelidir. </a:t>
            </a:r>
            <a:endParaRPr lang="tr-TR" altLang="en-US"/>
          </a:p>
          <a:p>
            <a:endParaRPr lang="tr-TR" altLang="en-US"/>
          </a:p>
          <a:p>
            <a:r>
              <a:rPr lang="tr-TR" altLang="en-US"/>
              <a:t>Liste, yapılacak işlerle uzarken yapılmış işlerle kısalmaktadır. </a:t>
            </a:r>
            <a:endParaRPr lang="tr-TR" altLang="en-US"/>
          </a:p>
          <a:p>
            <a:pPr algn="just"/>
            <a:r>
              <a:rPr lang="tr-TR" altLang="en-US"/>
              <a:t> Listedeki herbir madde önemli, orta derecede önemli ve önemsiz anlamına gelecek şekilde işaretlenmelidir. </a:t>
            </a:r>
            <a:endParaRPr lang="tr-TR" altLang="en-US"/>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sym typeface="+mn-ea"/>
              </a:rPr>
              <a:t>Zaman Yönetimi Yöntemi</a:t>
            </a:r>
            <a:endParaRPr lang="en-US"/>
          </a:p>
        </p:txBody>
      </p:sp>
      <p:sp>
        <p:nvSpPr>
          <p:cNvPr id="3" name="Content Placeholder 2"/>
          <p:cNvSpPr>
            <a:spLocks noGrp="1"/>
          </p:cNvSpPr>
          <p:nvPr>
            <p:ph idx="1"/>
          </p:nvPr>
        </p:nvSpPr>
        <p:spPr/>
        <p:txBody>
          <a:bodyPr/>
          <a:p>
            <a:r>
              <a:rPr lang="tr-TR" altLang="en-US"/>
              <a:t>Öncelik ve zamanın büyük kısmı önemli olan işlere ayrılmalıdır.  </a:t>
            </a:r>
            <a:endParaRPr lang="tr-TR" altLang="en-US"/>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sym typeface="+mn-ea"/>
              </a:rPr>
              <a:t>Zaman Yönetimi</a:t>
            </a:r>
            <a:endParaRPr lang="en-US"/>
          </a:p>
        </p:txBody>
      </p:sp>
      <p:sp>
        <p:nvSpPr>
          <p:cNvPr id="3" name="Content Placeholder 2"/>
          <p:cNvSpPr>
            <a:spLocks noGrp="1"/>
          </p:cNvSpPr>
          <p:nvPr>
            <p:ph idx="1"/>
          </p:nvPr>
        </p:nvSpPr>
        <p:spPr/>
        <p:txBody>
          <a:bodyPr/>
          <a:p>
            <a:r>
              <a:rPr lang="tr-TR" altLang="en-US"/>
              <a:t>Hergün belirli süreleri boş olarak geçirmeyi planlamak;</a:t>
            </a:r>
            <a:endParaRPr lang="tr-TR" altLang="en-US"/>
          </a:p>
          <a:p>
            <a:endParaRPr lang="tr-TR" altLang="en-US"/>
          </a:p>
          <a:p>
            <a:r>
              <a:rPr lang="tr-TR" altLang="en-US"/>
              <a:t>İş ve iş dışı faaliyetleri ayırmak;</a:t>
            </a:r>
            <a:endParaRPr lang="tr-TR" altLang="en-US"/>
          </a:p>
          <a:p>
            <a:endParaRPr lang="tr-TR" altLang="en-US"/>
          </a:p>
          <a:p>
            <a:r>
              <a:rPr lang="tr-TR" altLang="en-US"/>
              <a:t>Tatil ve boş zamanları saate göre planlamak;</a:t>
            </a:r>
            <a:endParaRPr lang="tr-TR" altLang="en-US"/>
          </a:p>
          <a:p>
            <a:endParaRPr lang="tr-TR" altLang="en-US"/>
          </a:p>
          <a:p>
            <a:endParaRPr lang="tr-TR"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Stres Türleri</a:t>
            </a:r>
            <a:endParaRPr lang="tr-TR" altLang="en-US"/>
          </a:p>
        </p:txBody>
      </p:sp>
      <p:sp>
        <p:nvSpPr>
          <p:cNvPr id="3" name="Content Placeholder 2"/>
          <p:cNvSpPr>
            <a:spLocks noGrp="1"/>
          </p:cNvSpPr>
          <p:nvPr>
            <p:ph idx="1"/>
          </p:nvPr>
        </p:nvSpPr>
        <p:spPr/>
        <p:txBody>
          <a:bodyPr/>
          <a:p>
            <a:pPr algn="just"/>
            <a:r>
              <a:rPr lang="en-US" altLang="en-US"/>
              <a:t>Stres, durup dururken kendi</a:t>
            </a:r>
            <a:r>
              <a:rPr lang="en-US" altLang="en-US"/>
              <a:t>ğ</a:t>
            </a:r>
            <a:r>
              <a:rPr lang="en-US" altLang="en-US"/>
              <a:t>inden ortaya </a:t>
            </a:r>
            <a:r>
              <a:rPr lang="en-US" altLang="en-US"/>
              <a:t>çı</a:t>
            </a:r>
            <a:r>
              <a:rPr lang="en-US" altLang="en-US"/>
              <a:t>kmaz. Stresin olu</a:t>
            </a:r>
            <a:r>
              <a:rPr lang="en-US" altLang="en-US"/>
              <a:t>ş</a:t>
            </a:r>
            <a:r>
              <a:rPr lang="en-US" altLang="en-US"/>
              <a:t>mas</a:t>
            </a:r>
            <a:r>
              <a:rPr lang="en-US" altLang="en-US"/>
              <a:t>ı</a:t>
            </a:r>
            <a:r>
              <a:rPr lang="en-US" altLang="en-US"/>
              <a:t> i</a:t>
            </a:r>
            <a:r>
              <a:rPr lang="en-US" altLang="en-US"/>
              <a:t>ç</a:t>
            </a:r>
            <a:r>
              <a:rPr lang="en-US" altLang="en-US"/>
              <a:t>in insan</a:t>
            </a:r>
            <a:r>
              <a:rPr lang="en-US" altLang="en-US"/>
              <a:t>ı</a:t>
            </a:r>
            <a:r>
              <a:rPr lang="en-US" altLang="en-US"/>
              <a:t>n hayat</a:t>
            </a:r>
            <a:r>
              <a:rPr lang="en-US" altLang="en-US"/>
              <a:t>ı</a:t>
            </a:r>
            <a:r>
              <a:rPr lang="en-US" altLang="en-US"/>
              <a:t>n</a:t>
            </a:r>
            <a:r>
              <a:rPr lang="en-US" altLang="en-US"/>
              <a:t>ı</a:t>
            </a:r>
            <a:r>
              <a:rPr lang="en-US" altLang="en-US"/>
              <a:t> sürdürdü</a:t>
            </a:r>
            <a:r>
              <a:rPr lang="en-US" altLang="en-US"/>
              <a:t>ğ</a:t>
            </a:r>
            <a:r>
              <a:rPr lang="en-US" altLang="en-US"/>
              <a:t>ü ortamda ya da i</a:t>
            </a:r>
            <a:r>
              <a:rPr lang="en-US" altLang="en-US"/>
              <a:t>ş</a:t>
            </a:r>
            <a:r>
              <a:rPr lang="en-US" altLang="en-US"/>
              <a:t> ortam</a:t>
            </a:r>
            <a:r>
              <a:rPr lang="en-US" altLang="en-US"/>
              <a:t>ı</a:t>
            </a:r>
            <a:r>
              <a:rPr lang="en-US" altLang="en-US"/>
              <a:t>nda meydana gelen de</a:t>
            </a:r>
            <a:r>
              <a:rPr lang="en-US" altLang="en-US"/>
              <a:t>ğ</a:t>
            </a:r>
            <a:r>
              <a:rPr lang="en-US" altLang="en-US"/>
              <a:t>i</a:t>
            </a:r>
            <a:r>
              <a:rPr lang="en-US" altLang="en-US"/>
              <a:t>ş</a:t>
            </a:r>
            <a:r>
              <a:rPr lang="en-US" altLang="en-US"/>
              <a:t>imlerin insan</a:t>
            </a:r>
            <a:r>
              <a:rPr lang="en-US" altLang="en-US"/>
              <a:t>ı</a:t>
            </a:r>
            <a:r>
              <a:rPr lang="en-US" altLang="en-US"/>
              <a:t> etkilemesi gerekir.</a:t>
            </a:r>
            <a:endParaRPr lang="en-US" alt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sym typeface="+mn-ea"/>
              </a:rPr>
              <a:t>Zaman Yönetimi</a:t>
            </a:r>
            <a:endParaRPr lang="en-US"/>
          </a:p>
        </p:txBody>
      </p:sp>
      <p:sp>
        <p:nvSpPr>
          <p:cNvPr id="3" name="Content Placeholder 2"/>
          <p:cNvSpPr>
            <a:spLocks noGrp="1"/>
          </p:cNvSpPr>
          <p:nvPr>
            <p:ph idx="1"/>
          </p:nvPr>
        </p:nvSpPr>
        <p:spPr/>
        <p:txBody>
          <a:bodyPr/>
          <a:p>
            <a:r>
              <a:rPr lang="tr-TR" altLang="en-US"/>
              <a:t>Bir zamanda bir işle ilgilenmek;</a:t>
            </a:r>
            <a:endParaRPr lang="tr-TR" altLang="en-US"/>
          </a:p>
          <a:p>
            <a:endParaRPr lang="tr-TR" altLang="en-US"/>
          </a:p>
          <a:p>
            <a:r>
              <a:rPr lang="tr-TR" altLang="en-US"/>
              <a:t>Başkalarının zamanınızı almasına izin vermemek.</a:t>
            </a:r>
            <a:endParaRPr lang="tr-TR" altLang="en-US"/>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Zaman Yönetimi</a:t>
            </a:r>
            <a:endParaRPr lang="tr-TR" altLang="en-US"/>
          </a:p>
        </p:txBody>
      </p:sp>
      <p:sp>
        <p:nvSpPr>
          <p:cNvPr id="3" name="Content Placeholder 2"/>
          <p:cNvSpPr>
            <a:spLocks noGrp="1"/>
          </p:cNvSpPr>
          <p:nvPr>
            <p:ph idx="1"/>
          </p:nvPr>
        </p:nvSpPr>
        <p:spPr/>
        <p:txBody>
          <a:bodyPr/>
          <a:p>
            <a:r>
              <a:rPr lang="tr-TR" altLang="en-US"/>
              <a:t>Zaman yönetimi ile ilgili sorunlar kimlerden kaynaklanmaktadır? </a:t>
            </a:r>
            <a:endParaRPr lang="tr-TR" altLang="en-US"/>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57200" y="2139315"/>
            <a:ext cx="8229600" cy="1876425"/>
          </a:xfrm>
        </p:spPr>
        <p:txBody>
          <a:bodyPr/>
          <a:p>
            <a:pPr algn="ctr"/>
            <a:r>
              <a:rPr lang="tr-TR" altLang="en-US"/>
              <a:t>Sosyal Destek</a:t>
            </a:r>
            <a:endParaRPr lang="tr-TR" altLang="en-US"/>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Sosyal Destek</a:t>
            </a:r>
            <a:endParaRPr lang="tr-TR" altLang="en-US"/>
          </a:p>
        </p:txBody>
      </p:sp>
      <p:sp>
        <p:nvSpPr>
          <p:cNvPr id="3" name="Content Placeholder 2"/>
          <p:cNvSpPr>
            <a:spLocks noGrp="1"/>
          </p:cNvSpPr>
          <p:nvPr>
            <p:ph idx="1"/>
          </p:nvPr>
        </p:nvSpPr>
        <p:spPr/>
        <p:txBody>
          <a:bodyPr/>
          <a:p>
            <a:r>
              <a:rPr lang="tr-TR" altLang="en-US"/>
              <a:t>Diğer bir stresi önleme yöntemidir. </a:t>
            </a:r>
            <a:endParaRPr lang="tr-TR" altLang="en-US"/>
          </a:p>
          <a:p>
            <a:endParaRPr lang="tr-TR" altLang="en-US"/>
          </a:p>
          <a:p>
            <a:r>
              <a:rPr lang="tr-TR" altLang="en-US"/>
              <a:t>İş ortamında sosyal destek insanları olumlu etkiler. </a:t>
            </a:r>
            <a:endParaRPr lang="tr-TR" altLang="en-US"/>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Sosyal Destek</a:t>
            </a:r>
            <a:endParaRPr lang="tr-TR" altLang="en-US"/>
          </a:p>
        </p:txBody>
      </p:sp>
      <p:sp>
        <p:nvSpPr>
          <p:cNvPr id="3" name="Content Placeholder 2"/>
          <p:cNvSpPr>
            <a:spLocks noGrp="1"/>
          </p:cNvSpPr>
          <p:nvPr>
            <p:ph idx="1"/>
          </p:nvPr>
        </p:nvSpPr>
        <p:spPr/>
        <p:txBody>
          <a:bodyPr/>
          <a:p>
            <a:r>
              <a:rPr lang="tr-TR" altLang="en-US"/>
              <a:t>İşyerlerinde kurulan yakın arkadaşlık ilişkileri;</a:t>
            </a:r>
            <a:endParaRPr lang="tr-TR" altLang="en-US"/>
          </a:p>
          <a:p>
            <a:endParaRPr lang="tr-TR" altLang="en-US"/>
          </a:p>
          <a:p>
            <a:r>
              <a:rPr lang="tr-TR" altLang="en-US"/>
              <a:t>İş dışındaki aile toplantıları;</a:t>
            </a:r>
            <a:endParaRPr lang="tr-TR" altLang="en-US"/>
          </a:p>
          <a:p>
            <a:endParaRPr lang="tr-TR" altLang="en-US"/>
          </a:p>
          <a:p>
            <a:r>
              <a:rPr lang="tr-TR" altLang="en-US"/>
              <a:t>Belirli derneklere olan üyelikler;</a:t>
            </a:r>
            <a:endParaRPr lang="tr-TR" altLang="en-US"/>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Sosyal Destek</a:t>
            </a:r>
            <a:endParaRPr lang="tr-TR" altLang="en-US"/>
          </a:p>
        </p:txBody>
      </p:sp>
      <p:sp>
        <p:nvSpPr>
          <p:cNvPr id="3" name="Content Placeholder 2"/>
          <p:cNvSpPr>
            <a:spLocks noGrp="1"/>
          </p:cNvSpPr>
          <p:nvPr>
            <p:ph idx="1"/>
          </p:nvPr>
        </p:nvSpPr>
        <p:spPr/>
        <p:txBody>
          <a:bodyPr/>
          <a:p>
            <a:pPr algn="just"/>
            <a:r>
              <a:rPr lang="tr-TR" altLang="en-US"/>
              <a:t>Komşuluk ilişkileri sosyal destek sağlamaktadır. </a:t>
            </a:r>
            <a:endParaRPr lang="tr-TR" altLang="en-US"/>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Sosyal Destek</a:t>
            </a:r>
            <a:endParaRPr lang="tr-TR" altLang="en-US"/>
          </a:p>
        </p:txBody>
      </p:sp>
      <p:sp>
        <p:nvSpPr>
          <p:cNvPr id="3" name="Content Placeholder 2"/>
          <p:cNvSpPr>
            <a:spLocks noGrp="1"/>
          </p:cNvSpPr>
          <p:nvPr>
            <p:ph idx="1"/>
          </p:nvPr>
        </p:nvSpPr>
        <p:spPr/>
        <p:txBody>
          <a:bodyPr/>
          <a:p>
            <a:pPr algn="just"/>
            <a:r>
              <a:rPr lang="tr-TR" altLang="en-US"/>
              <a:t>Kişinin temel sosyal ihtiyaçlarının başka bireylerle etkileşimle tatmin edilmesine sosyal destek denir.</a:t>
            </a:r>
            <a:endParaRPr lang="tr-TR" altLang="en-US"/>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Sosyal Destek - Temel İhtiyaçlar</a:t>
            </a:r>
            <a:endParaRPr lang="tr-TR" altLang="en-US"/>
          </a:p>
        </p:txBody>
      </p:sp>
      <p:sp>
        <p:nvSpPr>
          <p:cNvPr id="3" name="Content Placeholder 2"/>
          <p:cNvSpPr>
            <a:spLocks noGrp="1"/>
          </p:cNvSpPr>
          <p:nvPr>
            <p:ph idx="1"/>
          </p:nvPr>
        </p:nvSpPr>
        <p:spPr/>
        <p:txBody>
          <a:bodyPr/>
          <a:p>
            <a:r>
              <a:rPr lang="tr-TR" altLang="en-US"/>
              <a:t>Sevgi;</a:t>
            </a:r>
            <a:endParaRPr lang="tr-TR" altLang="en-US"/>
          </a:p>
          <a:p>
            <a:endParaRPr lang="tr-TR" altLang="en-US"/>
          </a:p>
          <a:p>
            <a:r>
              <a:rPr lang="tr-TR" altLang="en-US"/>
              <a:t>Kendine güven;</a:t>
            </a:r>
            <a:endParaRPr lang="tr-TR" altLang="en-US"/>
          </a:p>
          <a:p>
            <a:endParaRPr lang="tr-TR" altLang="en-US"/>
          </a:p>
          <a:p>
            <a:r>
              <a:rPr lang="tr-TR" altLang="en-US"/>
              <a:t>Ait olma duygusu;</a:t>
            </a:r>
            <a:endParaRPr lang="tr-TR" altLang="en-US"/>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Sosyal Destek - Temel İhtiyaçlar</a:t>
            </a:r>
            <a:endParaRPr lang="tr-TR" altLang="en-US"/>
          </a:p>
        </p:txBody>
      </p:sp>
      <p:sp>
        <p:nvSpPr>
          <p:cNvPr id="3" name="Content Placeholder 2"/>
          <p:cNvSpPr>
            <a:spLocks noGrp="1"/>
          </p:cNvSpPr>
          <p:nvPr>
            <p:ph idx="1"/>
          </p:nvPr>
        </p:nvSpPr>
        <p:spPr/>
        <p:txBody>
          <a:bodyPr/>
          <a:p>
            <a:r>
              <a:rPr lang="tr-TR" altLang="en-US"/>
              <a:t>Kişiliği bulma;</a:t>
            </a:r>
            <a:endParaRPr lang="tr-TR" altLang="en-US"/>
          </a:p>
          <a:p>
            <a:endParaRPr lang="tr-TR" altLang="en-US"/>
          </a:p>
          <a:p>
            <a:r>
              <a:rPr lang="tr-TR" altLang="en-US"/>
              <a:t>Güvenlik;</a:t>
            </a:r>
            <a:endParaRPr lang="tr-TR" altLang="en-US"/>
          </a:p>
          <a:p>
            <a:endParaRPr lang="tr-TR" altLang="en-US"/>
          </a:p>
          <a:p>
            <a:r>
              <a:rPr lang="tr-TR" altLang="en-US"/>
              <a:t>Onaylanmadır. </a:t>
            </a:r>
            <a:endParaRPr lang="tr-TR" altLang="en-US"/>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Sosyal Destek - Temel İhtiyaçlar</a:t>
            </a:r>
            <a:endParaRPr lang="tr-TR" altLang="en-US"/>
          </a:p>
        </p:txBody>
      </p:sp>
      <p:sp>
        <p:nvSpPr>
          <p:cNvPr id="3" name="Content Placeholder 2"/>
          <p:cNvSpPr>
            <a:spLocks noGrp="1"/>
          </p:cNvSpPr>
          <p:nvPr>
            <p:ph idx="1"/>
          </p:nvPr>
        </p:nvSpPr>
        <p:spPr/>
        <p:txBody>
          <a:bodyPr/>
          <a:p>
            <a:pPr algn="just"/>
            <a:r>
              <a:rPr lang="tr-TR" altLang="en-US"/>
              <a:t>Bu tür temel ihtiyaçların giderilmesi çalışanların fiziksel ve ruhsal sağlık sorunlarını olumlu etkiler.  </a:t>
            </a:r>
            <a:endParaRPr lang="tr-TR"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Stres Türleri</a:t>
            </a:r>
            <a:endParaRPr lang="tr-TR" altLang="en-US"/>
          </a:p>
        </p:txBody>
      </p:sp>
      <p:sp>
        <p:nvSpPr>
          <p:cNvPr id="3" name="Content Placeholder 2"/>
          <p:cNvSpPr>
            <a:spLocks noGrp="1"/>
          </p:cNvSpPr>
          <p:nvPr>
            <p:ph idx="1"/>
          </p:nvPr>
        </p:nvSpPr>
        <p:spPr/>
        <p:txBody>
          <a:bodyPr/>
          <a:p>
            <a:pPr algn="just"/>
            <a:r>
              <a:rPr lang="en-US" altLang="en-US"/>
              <a:t>Ortamdaki de</a:t>
            </a:r>
            <a:r>
              <a:rPr lang="en-US" altLang="en-US"/>
              <a:t>ğ</a:t>
            </a:r>
            <a:r>
              <a:rPr lang="en-US" altLang="en-US"/>
              <a:t>i</a:t>
            </a:r>
            <a:r>
              <a:rPr lang="en-US" altLang="en-US"/>
              <a:t>ş</a:t>
            </a:r>
            <a:r>
              <a:rPr lang="en-US" altLang="en-US"/>
              <a:t>melerden her insan etkilenir fakat, baz</a:t>
            </a:r>
            <a:r>
              <a:rPr lang="en-US" altLang="en-US"/>
              <a:t>ı</a:t>
            </a:r>
            <a:r>
              <a:rPr lang="en-US" altLang="en-US"/>
              <a:t> insanlar bu de</a:t>
            </a:r>
            <a:r>
              <a:rPr lang="en-US" altLang="en-US"/>
              <a:t>ğ</a:t>
            </a:r>
            <a:r>
              <a:rPr lang="en-US" altLang="en-US"/>
              <a:t>i</a:t>
            </a:r>
            <a:r>
              <a:rPr lang="en-US" altLang="en-US"/>
              <a:t>ş</a:t>
            </a:r>
            <a:r>
              <a:rPr lang="en-US" altLang="en-US"/>
              <a:t>melerden daha </a:t>
            </a:r>
            <a:r>
              <a:rPr lang="en-US" altLang="en-US"/>
              <a:t>ç</a:t>
            </a:r>
            <a:r>
              <a:rPr lang="en-US" altLang="en-US"/>
              <a:t>ok veya daha yava</a:t>
            </a:r>
            <a:r>
              <a:rPr lang="en-US" altLang="en-US"/>
              <a:t>ş</a:t>
            </a:r>
            <a:r>
              <a:rPr lang="en-US" altLang="en-US"/>
              <a:t> etkilenmektedir</a:t>
            </a:r>
            <a:r>
              <a:rPr lang="tr-TR" altLang="en-US"/>
              <a:t>.</a:t>
            </a:r>
            <a:endParaRPr lang="tr-TR" altLang="en-US"/>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Sosyal Destek</a:t>
            </a:r>
            <a:endParaRPr lang="tr-TR" altLang="en-US"/>
          </a:p>
        </p:txBody>
      </p:sp>
      <p:sp>
        <p:nvSpPr>
          <p:cNvPr id="3" name="Content Placeholder 2"/>
          <p:cNvSpPr>
            <a:spLocks noGrp="1"/>
          </p:cNvSpPr>
          <p:nvPr>
            <p:ph idx="1"/>
          </p:nvPr>
        </p:nvSpPr>
        <p:spPr/>
        <p:txBody>
          <a:bodyPr/>
          <a:p>
            <a:r>
              <a:rPr lang="tr-TR" altLang="en-US"/>
              <a:t>Sosyal destek örgütsel stresi azaltmada çok etkilidir.</a:t>
            </a:r>
            <a:endParaRPr lang="tr-TR" altLang="en-US"/>
          </a:p>
          <a:p>
            <a:endParaRPr lang="tr-TR" altLang="en-US"/>
          </a:p>
          <a:p>
            <a:pPr algn="just"/>
            <a:r>
              <a:rPr lang="tr-TR" altLang="en-US"/>
              <a:t>Yapılan araştırmalar sonucunda; düşük oranlarda sosyal destek alanlar ile yüksek oranda sosyal destek alanların stres düzeylerinde önemli farklılıklar vardır. </a:t>
            </a:r>
            <a:endParaRPr lang="tr-TR" altLang="en-US"/>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Sosyal Destek</a:t>
            </a:r>
            <a:endParaRPr lang="tr-TR" altLang="en-US"/>
          </a:p>
        </p:txBody>
      </p:sp>
      <p:sp>
        <p:nvSpPr>
          <p:cNvPr id="3" name="Content Placeholder 2"/>
          <p:cNvSpPr>
            <a:spLocks noGrp="1"/>
          </p:cNvSpPr>
          <p:nvPr>
            <p:ph idx="1"/>
          </p:nvPr>
        </p:nvSpPr>
        <p:spPr/>
        <p:txBody>
          <a:bodyPr/>
          <a:p>
            <a:pPr algn="just"/>
            <a:r>
              <a:rPr lang="tr-TR" altLang="en-US"/>
              <a:t>İşyerinde yoğun stres varsa bunu sosyal destekle azaltmak ya da tamamen ortadan kaldırmak olanaklıdır.</a:t>
            </a:r>
            <a:endParaRPr lang="tr-TR" altLang="en-US"/>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Sosyal Destek</a:t>
            </a:r>
            <a:endParaRPr lang="tr-TR" altLang="en-US"/>
          </a:p>
        </p:txBody>
      </p:sp>
      <p:sp>
        <p:nvSpPr>
          <p:cNvPr id="3" name="Content Placeholder 2"/>
          <p:cNvSpPr>
            <a:spLocks noGrp="1"/>
          </p:cNvSpPr>
          <p:nvPr>
            <p:ph idx="1"/>
          </p:nvPr>
        </p:nvSpPr>
        <p:spPr/>
        <p:txBody>
          <a:bodyPr/>
          <a:p>
            <a:pPr algn="just"/>
            <a:r>
              <a:rPr lang="tr-TR" altLang="en-US"/>
              <a:t>Bir araştırmada, yüksek iş gerilimi altında çalışan ve düşük sosyal desteğe sahip yöneticilerin, yüksek iş gerilimi ve yüksek iş gerilimi ve yüksek sosyal desteğe sahip yöneticilerden üç kat daha fazla kalp-damar hastalıklarına yakalanma riskleri olduğu bulunmuştur.   </a:t>
            </a:r>
            <a:endParaRPr lang="tr-TR" altLang="en-US"/>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Sosyal Destek</a:t>
            </a:r>
            <a:endParaRPr lang="tr-TR" altLang="en-US"/>
          </a:p>
        </p:txBody>
      </p:sp>
      <p:sp>
        <p:nvSpPr>
          <p:cNvPr id="3" name="Content Placeholder 2"/>
          <p:cNvSpPr>
            <a:spLocks noGrp="1"/>
          </p:cNvSpPr>
          <p:nvPr>
            <p:ph idx="1"/>
          </p:nvPr>
        </p:nvSpPr>
        <p:spPr/>
        <p:txBody>
          <a:bodyPr/>
          <a:p>
            <a:r>
              <a:rPr lang="tr-TR" altLang="en-US"/>
              <a:t>Sosyal destek stresli durumların ortaya çıkma olasılığını düşürür.</a:t>
            </a:r>
            <a:endParaRPr lang="tr-TR" altLang="en-US"/>
          </a:p>
          <a:p>
            <a:endParaRPr lang="tr-TR" altLang="en-US"/>
          </a:p>
          <a:p>
            <a:pPr algn="just"/>
            <a:r>
              <a:rPr lang="tr-TR" altLang="en-US"/>
              <a:t>Eğer bu tür durumlar yaşanırsa, bireyin diğer kişilerle olan etkileşimi, bireylerin olayları algılama biçimini değiştirebilecek ve algılama şiddetini hafifletebilecektir. </a:t>
            </a:r>
            <a:endParaRPr lang="tr-TR" altLang="en-US"/>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Sosyal Destek</a:t>
            </a:r>
            <a:endParaRPr lang="tr-TR" altLang="en-US"/>
          </a:p>
        </p:txBody>
      </p:sp>
      <p:sp>
        <p:nvSpPr>
          <p:cNvPr id="3" name="Content Placeholder 2"/>
          <p:cNvSpPr>
            <a:spLocks noGrp="1"/>
          </p:cNvSpPr>
          <p:nvPr>
            <p:ph idx="1"/>
          </p:nvPr>
        </p:nvSpPr>
        <p:spPr/>
        <p:txBody>
          <a:bodyPr/>
          <a:p>
            <a:pPr algn="just"/>
            <a:r>
              <a:rPr lang="tr-TR" altLang="en-US"/>
              <a:t>Stres düzeyinin şiddeti potansiyel gerilim olayının bireyin rolün değiştirmesine bağlıdır. Sosyal destek rol gerginliği ile gerlim yaratan durum arasındaki ilişkiyi değiştirebilir. </a:t>
            </a:r>
            <a:endParaRPr lang="tr-TR" altLang="en-US"/>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Sosyal Destek</a:t>
            </a:r>
            <a:endParaRPr lang="tr-TR" altLang="en-US"/>
          </a:p>
        </p:txBody>
      </p:sp>
      <p:sp>
        <p:nvSpPr>
          <p:cNvPr id="3" name="Content Placeholder 2"/>
          <p:cNvSpPr>
            <a:spLocks noGrp="1"/>
          </p:cNvSpPr>
          <p:nvPr>
            <p:ph idx="1"/>
          </p:nvPr>
        </p:nvSpPr>
        <p:spPr/>
        <p:txBody>
          <a:bodyPr/>
          <a:p>
            <a:pPr algn="just"/>
            <a:r>
              <a:rPr lang="tr-TR" altLang="en-US"/>
              <a:t>Sosyal destek bireyin uyum düzeyini doğrudan etkileyebilir.</a:t>
            </a:r>
            <a:endParaRPr lang="tr-TR" altLang="en-US"/>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57200" y="2602865"/>
            <a:ext cx="8229600" cy="1403985"/>
          </a:xfrm>
        </p:spPr>
        <p:txBody>
          <a:bodyPr/>
          <a:p>
            <a:r>
              <a:rPr lang="tr-TR" altLang="en-US"/>
              <a:t>Duygusal İklim Kontrolü</a:t>
            </a:r>
            <a:endParaRPr lang="tr-TR" altLang="en-US"/>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1"/>
          </p:nvPr>
        </p:nvPicPr>
        <p:blipFill>
          <a:blip r:embed="rId1"/>
          <a:stretch>
            <a:fillRect/>
          </a:stretch>
        </p:blipFill>
        <p:spPr>
          <a:xfrm>
            <a:off x="18415" y="8255"/>
            <a:ext cx="9133840" cy="6863080"/>
          </a:xfrm>
          <a:prstGeom prst="rect">
            <a:avLst/>
          </a:prstGeom>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Duygusal İklim Kontrolü</a:t>
            </a:r>
            <a:endParaRPr lang="tr-TR" altLang="en-US"/>
          </a:p>
        </p:txBody>
      </p:sp>
      <p:sp>
        <p:nvSpPr>
          <p:cNvPr id="3" name="Content Placeholder 2"/>
          <p:cNvSpPr>
            <a:spLocks noGrp="1"/>
          </p:cNvSpPr>
          <p:nvPr>
            <p:ph idx="1"/>
          </p:nvPr>
        </p:nvSpPr>
        <p:spPr/>
        <p:txBody>
          <a:bodyPr/>
          <a:p>
            <a:pPr algn="just"/>
            <a:r>
              <a:rPr lang="tr-TR" altLang="en-US"/>
              <a:t>Modern örgütsel yaşamın stres kaynaklarından biri de değişimdir.</a:t>
            </a:r>
            <a:endParaRPr lang="tr-TR" altLang="en-US"/>
          </a:p>
          <a:p>
            <a:pPr algn="just"/>
            <a:endParaRPr lang="tr-TR" altLang="en-US"/>
          </a:p>
          <a:p>
            <a:pPr algn="just"/>
            <a:r>
              <a:rPr lang="tr-TR" altLang="en-US"/>
              <a:t>Örgütler, çalışanlarının değişime uyumu konusunda onları desteklemelidirler. </a:t>
            </a:r>
            <a:endParaRPr lang="tr-TR" altLang="en-US"/>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sym typeface="+mn-ea"/>
              </a:rPr>
              <a:t>Duygusal İklim Kontrolü</a:t>
            </a:r>
            <a:endParaRPr lang="en-US"/>
          </a:p>
        </p:txBody>
      </p:sp>
      <p:sp>
        <p:nvSpPr>
          <p:cNvPr id="3" name="Content Placeholder 2"/>
          <p:cNvSpPr>
            <a:spLocks noGrp="1"/>
          </p:cNvSpPr>
          <p:nvPr>
            <p:ph idx="1"/>
          </p:nvPr>
        </p:nvSpPr>
        <p:spPr/>
        <p:txBody>
          <a:bodyPr/>
          <a:p>
            <a:pPr algn="just"/>
            <a:r>
              <a:rPr lang="tr-TR" altLang="en-US"/>
              <a:t>Çalışanlar, örgütsel destek ile örgütsel yapıdaki değişimi daha kolay benimseler ve iş değişikliklerini daha kolay kabul ederler. </a:t>
            </a:r>
            <a:endParaRPr lang="tr-TR"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Stres Türleri</a:t>
            </a:r>
            <a:endParaRPr lang="tr-TR" altLang="en-US"/>
          </a:p>
        </p:txBody>
      </p:sp>
      <p:sp>
        <p:nvSpPr>
          <p:cNvPr id="3" name="Content Placeholder 2"/>
          <p:cNvSpPr>
            <a:spLocks noGrp="1"/>
          </p:cNvSpPr>
          <p:nvPr>
            <p:ph idx="1"/>
          </p:nvPr>
        </p:nvSpPr>
        <p:spPr/>
        <p:txBody>
          <a:bodyPr/>
          <a:p>
            <a:pPr algn="just"/>
            <a:r>
              <a:rPr lang="en-US" altLang="en-US"/>
              <a:t>Hayatta ya</a:t>
            </a:r>
            <a:r>
              <a:rPr lang="en-US" altLang="en-US"/>
              <a:t>ş</a:t>
            </a:r>
            <a:r>
              <a:rPr lang="en-US" altLang="en-US"/>
              <a:t>ad</a:t>
            </a:r>
            <a:r>
              <a:rPr lang="en-US" altLang="en-US"/>
              <a:t>ığı</a:t>
            </a:r>
            <a:r>
              <a:rPr lang="en-US" altLang="en-US"/>
              <a:t>m</a:t>
            </a:r>
            <a:r>
              <a:rPr lang="en-US" altLang="en-US"/>
              <a:t>ı</a:t>
            </a:r>
            <a:r>
              <a:rPr lang="en-US" altLang="en-US"/>
              <a:t>z zorluklar, s</a:t>
            </a:r>
            <a:r>
              <a:rPr lang="en-US" altLang="en-US"/>
              <a:t>ı</a:t>
            </a:r>
            <a:r>
              <a:rPr lang="en-US" altLang="en-US"/>
              <a:t>k</a:t>
            </a:r>
            <a:r>
              <a:rPr lang="en-US" altLang="en-US"/>
              <a:t>ı</a:t>
            </a:r>
            <a:r>
              <a:rPr lang="en-US" altLang="en-US"/>
              <a:t>nt</a:t>
            </a:r>
            <a:r>
              <a:rPr lang="en-US" altLang="en-US"/>
              <a:t>ı</a:t>
            </a:r>
            <a:r>
              <a:rPr lang="en-US" altLang="en-US"/>
              <a:t>lar ve stres her insan</a:t>
            </a:r>
            <a:r>
              <a:rPr lang="en-US" altLang="en-US"/>
              <a:t>ı</a:t>
            </a:r>
            <a:r>
              <a:rPr lang="en-US" altLang="en-US"/>
              <a:t> ayn</a:t>
            </a:r>
            <a:r>
              <a:rPr lang="en-US" altLang="en-US"/>
              <a:t>ı</a:t>
            </a:r>
            <a:r>
              <a:rPr lang="en-US" altLang="en-US"/>
              <a:t> oranda y</a:t>
            </a:r>
            <a:r>
              <a:rPr lang="en-US" altLang="en-US"/>
              <a:t>ı</a:t>
            </a:r>
            <a:r>
              <a:rPr lang="en-US" altLang="en-US"/>
              <a:t>pratmamaktad</a:t>
            </a:r>
            <a:r>
              <a:rPr lang="en-US" altLang="en-US"/>
              <a:t>ı</a:t>
            </a:r>
            <a:r>
              <a:rPr lang="en-US" altLang="en-US"/>
              <a:t>r. Baz</a:t>
            </a:r>
            <a:r>
              <a:rPr lang="en-US" altLang="en-US"/>
              <a:t>ı</a:t>
            </a:r>
            <a:r>
              <a:rPr lang="en-US" altLang="en-US"/>
              <a:t> bireyler stresi daha iyi yönetebilmekte ve ya</a:t>
            </a:r>
            <a:r>
              <a:rPr lang="en-US" altLang="en-US"/>
              <a:t>ş</a:t>
            </a:r>
            <a:r>
              <a:rPr lang="en-US" altLang="en-US"/>
              <a:t>am kar</a:t>
            </a:r>
            <a:r>
              <a:rPr lang="en-US" altLang="en-US"/>
              <a:t>şı</a:t>
            </a:r>
            <a:r>
              <a:rPr lang="en-US" altLang="en-US"/>
              <a:t>s</a:t>
            </a:r>
            <a:r>
              <a:rPr lang="en-US" altLang="en-US"/>
              <a:t>ı</a:t>
            </a:r>
            <a:r>
              <a:rPr lang="en-US" altLang="en-US"/>
              <a:t>nda daha dayan</a:t>
            </a:r>
            <a:r>
              <a:rPr lang="en-US" altLang="en-US"/>
              <a:t>ı</a:t>
            </a:r>
            <a:r>
              <a:rPr lang="en-US" altLang="en-US"/>
              <a:t>kl</a:t>
            </a:r>
            <a:r>
              <a:rPr lang="en-US" altLang="en-US"/>
              <a:t>ı</a:t>
            </a:r>
            <a:r>
              <a:rPr lang="en-US" altLang="en-US"/>
              <a:t> olabilmektedir.</a:t>
            </a:r>
            <a:endParaRPr lang="en-US" altLang="en-US"/>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sym typeface="+mn-ea"/>
              </a:rPr>
              <a:t>Duygusal İklim Kontrolü</a:t>
            </a:r>
            <a:endParaRPr lang="en-US"/>
          </a:p>
        </p:txBody>
      </p:sp>
      <p:sp>
        <p:nvSpPr>
          <p:cNvPr id="3" name="Content Placeholder 2"/>
          <p:cNvSpPr>
            <a:spLocks noGrp="1"/>
          </p:cNvSpPr>
          <p:nvPr>
            <p:ph idx="1"/>
          </p:nvPr>
        </p:nvSpPr>
        <p:spPr/>
        <p:txBody>
          <a:bodyPr/>
          <a:p>
            <a:pPr algn="just"/>
            <a:r>
              <a:rPr lang="tr-TR" altLang="en-US"/>
              <a:t>Böylece, beklenmeyen ya da birdenbire ortaya çıkan örgütsel değişimlerin çalışanlarda strese yolaçması önlenebilir.</a:t>
            </a:r>
            <a:endParaRPr lang="tr-TR" altLang="en-US"/>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sym typeface="+mn-ea"/>
              </a:rPr>
              <a:t>Duygusal İklim Kontrolü</a:t>
            </a:r>
            <a:endParaRPr lang="en-US"/>
          </a:p>
        </p:txBody>
      </p:sp>
      <p:sp>
        <p:nvSpPr>
          <p:cNvPr id="3" name="Content Placeholder 2"/>
          <p:cNvSpPr>
            <a:spLocks noGrp="1"/>
          </p:cNvSpPr>
          <p:nvPr>
            <p:ph idx="1"/>
          </p:nvPr>
        </p:nvSpPr>
        <p:spPr/>
        <p:txBody>
          <a:bodyPr/>
          <a:p>
            <a:pPr algn="just"/>
            <a:r>
              <a:rPr lang="tr-TR" altLang="en-US"/>
              <a:t>Duygusal iklim kontrolünün temelinde çalışanlar ile yöneticiler arasındaki etkileşim vardır.</a:t>
            </a:r>
            <a:endParaRPr lang="tr-TR" altLang="en-US"/>
          </a:p>
          <a:p>
            <a:pPr algn="just"/>
            <a:endParaRPr lang="tr-TR" altLang="en-US"/>
          </a:p>
          <a:p>
            <a:pPr algn="just"/>
            <a:r>
              <a:rPr lang="tr-TR" altLang="en-US"/>
              <a:t>Etkili bir iletişimle ortaya çıkan değişim çalışanlara etkili bir şekilde açıklanabilir. </a:t>
            </a:r>
            <a:endParaRPr lang="tr-TR" altLang="en-US"/>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sym typeface="+mn-ea"/>
              </a:rPr>
              <a:t>Duygusal İklim Kontrolü</a:t>
            </a:r>
            <a:endParaRPr lang="en-US"/>
          </a:p>
        </p:txBody>
      </p:sp>
      <p:sp>
        <p:nvSpPr>
          <p:cNvPr id="3" name="Content Placeholder 2"/>
          <p:cNvSpPr>
            <a:spLocks noGrp="1"/>
          </p:cNvSpPr>
          <p:nvPr>
            <p:ph idx="1"/>
          </p:nvPr>
        </p:nvSpPr>
        <p:spPr/>
        <p:txBody>
          <a:bodyPr/>
          <a:p>
            <a:pPr algn="just"/>
            <a:r>
              <a:rPr lang="tr-TR" altLang="en-US"/>
              <a:t>Değişim sürecinde çalışanların fikirlerine de önem verilmelidir.</a:t>
            </a:r>
            <a:endParaRPr lang="tr-TR" altLang="en-US"/>
          </a:p>
          <a:p>
            <a:pPr algn="just"/>
            <a:endParaRPr lang="tr-TR" altLang="en-US"/>
          </a:p>
          <a:p>
            <a:pPr algn="just"/>
            <a:r>
              <a:rPr lang="tr-TR" altLang="en-US"/>
              <a:t>Böylece stres önlenebildiği gibi değişimin başarıya ulaşma olasılığı da yükselecektir.</a:t>
            </a:r>
            <a:endParaRPr lang="tr-TR" altLang="en-US"/>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57200" y="2125345"/>
            <a:ext cx="8229600" cy="2453640"/>
          </a:xfrm>
        </p:spPr>
        <p:txBody>
          <a:bodyPr/>
          <a:p>
            <a:r>
              <a:rPr lang="tr-TR" altLang="en-US"/>
              <a:t>Fiziksel Alanın Düzenlenmesi</a:t>
            </a:r>
            <a:endParaRPr lang="tr-TR" altLang="en-US"/>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sym typeface="+mn-ea"/>
              </a:rPr>
              <a:t>Fiziksel Alanın Düzenlenmesi</a:t>
            </a:r>
            <a:endParaRPr lang="en-US"/>
          </a:p>
        </p:txBody>
      </p:sp>
      <p:sp>
        <p:nvSpPr>
          <p:cNvPr id="3" name="Content Placeholder 2"/>
          <p:cNvSpPr>
            <a:spLocks noGrp="1"/>
          </p:cNvSpPr>
          <p:nvPr>
            <p:ph idx="1"/>
          </p:nvPr>
        </p:nvSpPr>
        <p:spPr/>
        <p:txBody>
          <a:bodyPr/>
          <a:p>
            <a:r>
              <a:rPr lang="tr-TR" altLang="en-US"/>
              <a:t>Fiziksel alan sağlık ve psikoloji açısından uygun hale getirilmelidir.</a:t>
            </a:r>
            <a:endParaRPr lang="tr-TR" altLang="en-US"/>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sym typeface="+mn-ea"/>
              </a:rPr>
              <a:t>Fiziksel Alanın Düzenlenmesi</a:t>
            </a:r>
            <a:endParaRPr lang="en-US"/>
          </a:p>
        </p:txBody>
      </p:sp>
      <p:sp>
        <p:nvSpPr>
          <p:cNvPr id="3" name="Content Placeholder 2"/>
          <p:cNvSpPr>
            <a:spLocks noGrp="1"/>
          </p:cNvSpPr>
          <p:nvPr>
            <p:ph idx="1"/>
          </p:nvPr>
        </p:nvSpPr>
        <p:spPr/>
        <p:txBody>
          <a:bodyPr/>
          <a:p>
            <a:r>
              <a:rPr lang="tr-TR" altLang="en-US"/>
              <a:t>Sıcak</a:t>
            </a:r>
            <a:endParaRPr lang="tr-TR" altLang="en-US"/>
          </a:p>
          <a:p>
            <a:r>
              <a:rPr lang="tr-TR" altLang="en-US"/>
              <a:t>Renk</a:t>
            </a:r>
            <a:endParaRPr lang="tr-TR" altLang="en-US"/>
          </a:p>
          <a:p>
            <a:r>
              <a:rPr lang="tr-TR" altLang="en-US"/>
              <a:t>Ses düzeyi</a:t>
            </a:r>
            <a:endParaRPr lang="tr-TR" altLang="en-US"/>
          </a:p>
          <a:p>
            <a:r>
              <a:rPr lang="tr-TR" altLang="en-US"/>
              <a:t>Yükseklik</a:t>
            </a:r>
            <a:endParaRPr lang="tr-TR" altLang="en-US"/>
          </a:p>
          <a:p>
            <a:r>
              <a:rPr lang="tr-TR" altLang="en-US"/>
              <a:t>Genişlik</a:t>
            </a:r>
            <a:endParaRPr lang="tr-TR" altLang="en-US"/>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sym typeface="+mn-ea"/>
              </a:rPr>
              <a:t>Fiziksel Alanın Düzenlenmesi</a:t>
            </a:r>
            <a:endParaRPr lang="en-US"/>
          </a:p>
        </p:txBody>
      </p:sp>
      <p:sp>
        <p:nvSpPr>
          <p:cNvPr id="3" name="Content Placeholder 2"/>
          <p:cNvSpPr>
            <a:spLocks noGrp="1"/>
          </p:cNvSpPr>
          <p:nvPr>
            <p:ph idx="1"/>
          </p:nvPr>
        </p:nvSpPr>
        <p:spPr/>
        <p:txBody>
          <a:bodyPr/>
          <a:p>
            <a:r>
              <a:rPr lang="tr-TR" altLang="en-US"/>
              <a:t>Fiziksel alan ferahlık sağlamalıdır. </a:t>
            </a:r>
            <a:endParaRPr lang="tr-TR" altLang="en-US"/>
          </a:p>
          <a:p>
            <a:endParaRPr lang="tr-TR" altLang="en-US"/>
          </a:p>
          <a:p>
            <a:r>
              <a:rPr lang="tr-TR" altLang="en-US"/>
              <a:t>Çiçekler</a:t>
            </a:r>
            <a:endParaRPr lang="tr-TR" altLang="en-US"/>
          </a:p>
          <a:p>
            <a:endParaRPr lang="tr-TR" altLang="en-US"/>
          </a:p>
          <a:p>
            <a:r>
              <a:rPr lang="tr-TR" altLang="en-US"/>
              <a:t>Fotoğraflar</a:t>
            </a:r>
            <a:endParaRPr lang="tr-TR" altLang="en-US"/>
          </a:p>
          <a:p>
            <a:endParaRPr lang="tr-TR" altLang="en-US"/>
          </a:p>
          <a:p>
            <a:r>
              <a:rPr lang="tr-TR" altLang="en-US"/>
              <a:t>Tablolar</a:t>
            </a:r>
            <a:endParaRPr lang="tr-TR" altLang="en-US"/>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Stresle Başa Çıkma</a:t>
            </a:r>
            <a:endParaRPr lang="tr-TR" altLang="en-US"/>
          </a:p>
        </p:txBody>
      </p:sp>
      <p:sp>
        <p:nvSpPr>
          <p:cNvPr id="3" name="Content Placeholder 2"/>
          <p:cNvSpPr>
            <a:spLocks noGrp="1"/>
          </p:cNvSpPr>
          <p:nvPr>
            <p:ph idx="1"/>
          </p:nvPr>
        </p:nvSpPr>
        <p:spPr/>
        <p:txBody>
          <a:bodyPr/>
          <a:p>
            <a:r>
              <a:rPr lang="tr-TR" altLang="en-US"/>
              <a:t>Her konuda standartların belirlenmesi;</a:t>
            </a:r>
            <a:endParaRPr lang="tr-TR" altLang="en-US"/>
          </a:p>
          <a:p>
            <a:r>
              <a:rPr lang="tr-TR" altLang="en-US"/>
              <a:t>Katılımcı yönetim anlayışı;</a:t>
            </a:r>
            <a:endParaRPr lang="tr-TR" altLang="en-US"/>
          </a:p>
          <a:p>
            <a:r>
              <a:rPr lang="tr-TR" altLang="en-US"/>
              <a:t>Kurumsallaşma;</a:t>
            </a:r>
            <a:endParaRPr lang="tr-TR" altLang="en-US"/>
          </a:p>
          <a:p>
            <a:r>
              <a:rPr lang="tr-TR" altLang="en-US"/>
              <a:t>Öneri sistemi;</a:t>
            </a:r>
            <a:endParaRPr lang="tr-TR" altLang="en-US"/>
          </a:p>
          <a:p>
            <a:r>
              <a:rPr lang="tr-TR" altLang="en-US"/>
              <a:t>Liyakat;</a:t>
            </a:r>
            <a:endParaRPr lang="tr-TR" altLang="en-US"/>
          </a:p>
          <a:p>
            <a:r>
              <a:rPr lang="tr-TR" altLang="en-US"/>
              <a:t>Örgütsel adalet;</a:t>
            </a:r>
            <a:endParaRPr lang="tr-TR" altLang="en-US"/>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Stresle Başa Çıkma</a:t>
            </a:r>
            <a:endParaRPr lang="tr-TR" altLang="en-US"/>
          </a:p>
        </p:txBody>
      </p:sp>
      <p:sp>
        <p:nvSpPr>
          <p:cNvPr id="3" name="Content Placeholder 2"/>
          <p:cNvSpPr>
            <a:spLocks noGrp="1"/>
          </p:cNvSpPr>
          <p:nvPr>
            <p:ph idx="1"/>
          </p:nvPr>
        </p:nvSpPr>
        <p:spPr/>
        <p:txBody>
          <a:bodyPr/>
          <a:p>
            <a:r>
              <a:rPr lang="tr-TR" altLang="en-US"/>
              <a:t>Toplam Kalite Yönetimi</a:t>
            </a:r>
            <a:endParaRPr lang="tr-TR" altLang="en-US"/>
          </a:p>
          <a:p>
            <a:pPr lvl="1"/>
            <a:r>
              <a:rPr lang="tr-TR" altLang="en-US"/>
              <a:t>Liderlik</a:t>
            </a:r>
            <a:endParaRPr lang="tr-TR" altLang="en-US"/>
          </a:p>
          <a:p>
            <a:pPr lvl="1"/>
            <a:r>
              <a:rPr lang="tr-TR" altLang="en-US"/>
              <a:t>Katılımcılık -  Öneri Sistemi  </a:t>
            </a:r>
            <a:endParaRPr lang="tr-TR" altLang="en-US"/>
          </a:p>
          <a:p>
            <a:pPr lvl="1"/>
            <a:r>
              <a:rPr lang="tr-TR" altLang="en-US"/>
              <a:t>Sürekli gelişme - Sürekli eğitim</a:t>
            </a:r>
            <a:endParaRPr lang="tr-TR" altLang="en-US"/>
          </a:p>
          <a:p>
            <a:pPr lvl="1"/>
            <a:r>
              <a:rPr lang="tr-TR" altLang="en-US"/>
              <a:t>Sıfır hata</a:t>
            </a:r>
            <a:endParaRPr lang="tr-TR" altLang="en-US"/>
          </a:p>
          <a:p>
            <a:pPr lvl="1"/>
            <a:r>
              <a:rPr lang="tr-TR" altLang="en-US"/>
              <a:t>İç müşteri kavramı</a:t>
            </a:r>
            <a:endParaRPr lang="tr-TR" altLang="en-US"/>
          </a:p>
          <a:p>
            <a:pPr lvl="1"/>
            <a:r>
              <a:rPr lang="tr-TR" altLang="en-US"/>
              <a:t>Standartların belirlenmesi. </a:t>
            </a:r>
            <a:endParaRPr lang="tr-TR" altLang="en-US"/>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Stresle Başa Çıkma</a:t>
            </a:r>
            <a:endParaRPr lang="tr-TR" altLang="en-US"/>
          </a:p>
        </p:txBody>
      </p:sp>
      <p:sp>
        <p:nvSpPr>
          <p:cNvPr id="3" name="Content Placeholder 2"/>
          <p:cNvSpPr>
            <a:spLocks noGrp="1"/>
          </p:cNvSpPr>
          <p:nvPr>
            <p:ph idx="1"/>
          </p:nvPr>
        </p:nvSpPr>
        <p:spPr/>
        <p:txBody>
          <a:bodyPr/>
          <a:p>
            <a:r>
              <a:rPr lang="tr-TR" altLang="en-US"/>
              <a:t>Aidiyet bilincini güçlendirmek</a:t>
            </a:r>
            <a:endParaRPr lang="tr-TR" altLang="en-US"/>
          </a:p>
          <a:p>
            <a:r>
              <a:rPr lang="tr-TR" altLang="en-US"/>
              <a:t>Örgütü bir aile olarak görebilmek</a:t>
            </a:r>
            <a:endParaRPr lang="tr-TR" altLang="en-US"/>
          </a:p>
          <a:p>
            <a:r>
              <a:rPr lang="tr-TR" altLang="en-US"/>
              <a:t>Örgüte yeni katılan her bir bireyi aileye yeni katılmış bir üye olarak görebilmek. </a:t>
            </a:r>
            <a:endParaRPr lang="tr-TR"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Akut Stres</a:t>
            </a:r>
            <a:endParaRPr lang="tr-TR" altLang="en-US"/>
          </a:p>
        </p:txBody>
      </p:sp>
      <p:sp>
        <p:nvSpPr>
          <p:cNvPr id="3" name="Content Placeholder 2"/>
          <p:cNvSpPr>
            <a:spLocks noGrp="1"/>
          </p:cNvSpPr>
          <p:nvPr>
            <p:ph idx="1"/>
          </p:nvPr>
        </p:nvSpPr>
        <p:spPr/>
        <p:txBody>
          <a:bodyPr/>
          <a:p>
            <a:r>
              <a:rPr lang="tr-TR" altLang="en-US"/>
              <a:t>A</a:t>
            </a:r>
            <a:r>
              <a:rPr lang="en-US" altLang="en-US"/>
              <a:t>ni ans</a:t>
            </a:r>
            <a:r>
              <a:rPr lang="en-US" altLang="en-US"/>
              <a:t>ı</a:t>
            </a:r>
            <a:r>
              <a:rPr lang="en-US" altLang="en-US"/>
              <a:t>z</a:t>
            </a:r>
            <a:r>
              <a:rPr lang="en-US" altLang="en-US"/>
              <a:t>ı</a:t>
            </a:r>
            <a:r>
              <a:rPr lang="en-US" altLang="en-US"/>
              <a:t>n kar</a:t>
            </a:r>
            <a:r>
              <a:rPr lang="en-US" altLang="en-US"/>
              <a:t>şı</a:t>
            </a:r>
            <a:r>
              <a:rPr lang="en-US" altLang="en-US"/>
              <a:t>la</a:t>
            </a:r>
            <a:r>
              <a:rPr lang="en-US" altLang="en-US"/>
              <a:t>şı</a:t>
            </a:r>
            <a:r>
              <a:rPr lang="en-US" altLang="en-US"/>
              <a:t>lan bir olay (örne</a:t>
            </a:r>
            <a:r>
              <a:rPr lang="en-US" altLang="en-US"/>
              <a:t>ğ</a:t>
            </a:r>
            <a:r>
              <a:rPr lang="en-US" altLang="en-US"/>
              <a:t>in bir sald</a:t>
            </a:r>
            <a:r>
              <a:rPr lang="en-US" altLang="en-US"/>
              <a:t>ı</a:t>
            </a:r>
            <a:r>
              <a:rPr lang="en-US" altLang="en-US"/>
              <a:t>r</a:t>
            </a:r>
            <a:r>
              <a:rPr lang="en-US" altLang="en-US"/>
              <a:t>ı</a:t>
            </a:r>
            <a:r>
              <a:rPr lang="tr-TR"/>
              <a:t> </a:t>
            </a:r>
            <a:r>
              <a:rPr lang="en-US" altLang="en-US"/>
              <a:t>gibi) sonucunda meydana gelmektedir.</a:t>
            </a:r>
            <a:endParaRPr lang="en-US" altLang="en-US"/>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Stresle Başa Çıkma</a:t>
            </a:r>
            <a:endParaRPr lang="tr-TR" altLang="en-US"/>
          </a:p>
        </p:txBody>
      </p:sp>
      <p:sp>
        <p:nvSpPr>
          <p:cNvPr id="3" name="Content Placeholder 2"/>
          <p:cNvSpPr>
            <a:spLocks noGrp="1"/>
          </p:cNvSpPr>
          <p:nvPr>
            <p:ph idx="1"/>
          </p:nvPr>
        </p:nvSpPr>
        <p:spPr/>
        <p:txBody>
          <a:bodyPr/>
          <a:p>
            <a:r>
              <a:rPr lang="tr-TR" altLang="en-US"/>
              <a:t>Oryantasyon uygulaması</a:t>
            </a:r>
            <a:endParaRPr lang="tr-TR" altLang="en-US"/>
          </a:p>
          <a:p>
            <a:endParaRPr lang="tr-TR" altLang="en-US"/>
          </a:p>
          <a:p>
            <a:r>
              <a:rPr lang="tr-TR" altLang="en-US"/>
              <a:t>Rotasyon uygulaması</a:t>
            </a:r>
            <a:endParaRPr lang="tr-TR" altLang="en-US"/>
          </a:p>
          <a:p>
            <a:endParaRPr lang="tr-TR" altLang="en-US"/>
          </a:p>
          <a:p>
            <a:r>
              <a:rPr lang="tr-TR" altLang="en-US"/>
              <a:t>Öğrenen örgütler</a:t>
            </a:r>
            <a:endParaRPr lang="tr-TR" altLang="en-US"/>
          </a:p>
          <a:p>
            <a:endParaRPr lang="tr-TR" altLang="en-US"/>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Stresle Başa Çıkma</a:t>
            </a:r>
            <a:endParaRPr lang="tr-TR" altLang="en-US"/>
          </a:p>
        </p:txBody>
      </p:sp>
      <p:sp>
        <p:nvSpPr>
          <p:cNvPr id="3" name="Content Placeholder 2"/>
          <p:cNvSpPr>
            <a:spLocks noGrp="1"/>
          </p:cNvSpPr>
          <p:nvPr>
            <p:ph idx="1"/>
          </p:nvPr>
        </p:nvSpPr>
        <p:spPr/>
        <p:txBody>
          <a:bodyPr/>
          <a:p>
            <a:pPr algn="just"/>
            <a:r>
              <a:rPr lang="tr-TR" altLang="en-US"/>
              <a:t>Etik Anlayış: Neyin doğru neyin yanlış olduğuna dair ilkeler ve değerler bütünü. </a:t>
            </a:r>
            <a:endParaRPr lang="tr-TR" altLang="en-US"/>
          </a:p>
          <a:p>
            <a:pPr algn="just"/>
            <a:r>
              <a:rPr lang="tr-TR" altLang="en-US"/>
              <a:t>Etik kültür, özellikle iş yaşamı ile ilişkilendirilir. </a:t>
            </a:r>
            <a:endParaRPr lang="tr-TR" altLang="en-US"/>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Stresle Başa Çıkma</a:t>
            </a:r>
            <a:endParaRPr lang="tr-TR" altLang="en-US"/>
          </a:p>
        </p:txBody>
      </p:sp>
      <p:sp>
        <p:nvSpPr>
          <p:cNvPr id="3" name="Content Placeholder 2"/>
          <p:cNvSpPr>
            <a:spLocks noGrp="1"/>
          </p:cNvSpPr>
          <p:nvPr>
            <p:ph idx="1"/>
          </p:nvPr>
        </p:nvSpPr>
        <p:spPr/>
        <p:txBody>
          <a:bodyPr/>
          <a:p>
            <a:r>
              <a:rPr lang="tr-TR" altLang="en-US"/>
              <a:t>Etik anlayış</a:t>
            </a:r>
            <a:endParaRPr lang="tr-TR" altLang="en-US"/>
          </a:p>
          <a:p>
            <a:pPr lvl="1"/>
            <a:r>
              <a:rPr lang="tr-TR" altLang="en-US"/>
              <a:t>İşe alma ve işten çıkarma</a:t>
            </a:r>
            <a:endParaRPr lang="tr-TR" altLang="en-US"/>
          </a:p>
          <a:p>
            <a:pPr lvl="1"/>
            <a:r>
              <a:rPr lang="tr-TR" altLang="en-US"/>
              <a:t>Ücret ve çalışma koşulları</a:t>
            </a:r>
            <a:endParaRPr lang="tr-TR" altLang="en-US"/>
          </a:p>
          <a:p>
            <a:pPr lvl="1"/>
            <a:r>
              <a:rPr lang="tr-TR" altLang="en-US"/>
              <a:t>Özel yaşama saygı</a:t>
            </a:r>
            <a:endParaRPr lang="tr-TR" altLang="en-US"/>
          </a:p>
          <a:p>
            <a:pPr lvl="1"/>
            <a:r>
              <a:rPr lang="tr-TR" altLang="en-US"/>
              <a:t>Çıkar çatışması</a:t>
            </a:r>
            <a:endParaRPr lang="tr-TR" altLang="en-US"/>
          </a:p>
          <a:p>
            <a:pPr lvl="1"/>
            <a:r>
              <a:rPr lang="tr-TR" altLang="en-US"/>
              <a:t>Gizlilik ve ihbar</a:t>
            </a:r>
            <a:endParaRPr lang="tr-TR" altLang="en-US"/>
          </a:p>
          <a:p>
            <a:pPr lvl="1"/>
            <a:r>
              <a:rPr lang="tr-TR" altLang="en-US"/>
              <a:t>Dürüstlük </a:t>
            </a:r>
            <a:endParaRPr lang="tr-TR" altLang="en-US"/>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Etik Anlayış</a:t>
            </a:r>
            <a:endParaRPr lang="tr-TR" altLang="en-US"/>
          </a:p>
        </p:txBody>
      </p:sp>
      <p:sp>
        <p:nvSpPr>
          <p:cNvPr id="3" name="Content Placeholder 2"/>
          <p:cNvSpPr>
            <a:spLocks noGrp="1"/>
          </p:cNvSpPr>
          <p:nvPr>
            <p:ph idx="1"/>
          </p:nvPr>
        </p:nvSpPr>
        <p:spPr/>
        <p:txBody>
          <a:bodyPr/>
          <a:p>
            <a:r>
              <a:rPr lang="tr-TR" altLang="en-US" b="1"/>
              <a:t>Faydacı Yaklaşım:</a:t>
            </a:r>
            <a:r>
              <a:rPr lang="tr-TR" altLang="en-US"/>
              <a:t> Çoğunluğun yararına olan etiktir.</a:t>
            </a:r>
            <a:endParaRPr lang="tr-TR" altLang="en-US"/>
          </a:p>
          <a:p>
            <a:r>
              <a:rPr lang="tr-TR" altLang="en-US" b="1"/>
              <a:t>Biresel Yaklaşım:</a:t>
            </a:r>
            <a:r>
              <a:rPr lang="tr-TR" altLang="en-US"/>
              <a:t> Bireyin yararına olan etiktir.   </a:t>
            </a:r>
            <a:endParaRPr lang="tr-TR" altLang="en-US"/>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Etik Anlayış</a:t>
            </a:r>
            <a:endParaRPr lang="tr-TR" altLang="en-US"/>
          </a:p>
        </p:txBody>
      </p:sp>
      <p:sp>
        <p:nvSpPr>
          <p:cNvPr id="3" name="Content Placeholder 2"/>
          <p:cNvSpPr>
            <a:spLocks noGrp="1"/>
          </p:cNvSpPr>
          <p:nvPr>
            <p:ph idx="1"/>
          </p:nvPr>
        </p:nvSpPr>
        <p:spPr/>
        <p:txBody>
          <a:bodyPr/>
          <a:p>
            <a:pPr algn="just"/>
            <a:r>
              <a:rPr lang="tr-TR" altLang="en-US" b="1"/>
              <a:t>Ahlaki Değerler Yaklaşımı:</a:t>
            </a:r>
            <a:r>
              <a:rPr lang="tr-TR" altLang="en-US"/>
              <a:t> Bu yaklaşım, insanların, tek bir kişinin kararıyla elinden alınamayacak olan, temel hakları ve özgürlükleri olduğunu ifade etmektedir. </a:t>
            </a:r>
            <a:endParaRPr lang="tr-TR" altLang="en-US"/>
          </a:p>
          <a:p>
            <a:pPr algn="just"/>
            <a:r>
              <a:rPr lang="tr-TR" altLang="en-US"/>
              <a:t>Dolayısıya, etik davranış, bireylerin hak ve özgürlüklerini tanımayı ve saygı göstermeyi gerektirir. </a:t>
            </a:r>
            <a:endParaRPr lang="tr-TR" altLang="en-US"/>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Etik Anlayış</a:t>
            </a:r>
            <a:endParaRPr lang="tr-TR" altLang="en-US"/>
          </a:p>
        </p:txBody>
      </p:sp>
      <p:sp>
        <p:nvSpPr>
          <p:cNvPr id="3" name="Content Placeholder 2"/>
          <p:cNvSpPr>
            <a:spLocks noGrp="1"/>
          </p:cNvSpPr>
          <p:nvPr>
            <p:ph idx="1"/>
          </p:nvPr>
        </p:nvSpPr>
        <p:spPr/>
        <p:txBody>
          <a:bodyPr/>
          <a:p>
            <a:pPr algn="just"/>
            <a:r>
              <a:rPr lang="tr-TR" altLang="en-US" b="1"/>
              <a:t>Özgür İrade Yaklaşımı: </a:t>
            </a:r>
            <a:r>
              <a:rPr lang="tr-TR" altLang="en-US"/>
              <a:t>İnsanlara sadece kendilerinin onay verdikleri şekilde davranılmalıdır. </a:t>
            </a:r>
            <a:endParaRPr lang="tr-TR" altLang="en-US"/>
          </a:p>
          <a:p>
            <a:pPr algn="just"/>
            <a:endParaRPr lang="tr-TR" altLang="en-US"/>
          </a:p>
          <a:p>
            <a:pPr algn="just"/>
            <a:r>
              <a:rPr lang="tr-TR" altLang="en-US" b="1"/>
              <a:t>Özel Hayata  - Özel Hayatın Gizliliğine Saygı</a:t>
            </a:r>
            <a:r>
              <a:rPr lang="tr-TR" altLang="en-US"/>
              <a:t>: Özel hayatın gizliliğine saygı da bir etik ilkedir.  </a:t>
            </a:r>
            <a:endParaRPr lang="tr-TR" altLang="en-US"/>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57200" y="1991995"/>
            <a:ext cx="8229600" cy="1699260"/>
          </a:xfrm>
        </p:spPr>
        <p:txBody>
          <a:bodyPr/>
          <a:p>
            <a:r>
              <a:rPr lang="tr-TR" altLang="en-US"/>
              <a:t>Makul Olmayan Varsayımlar</a:t>
            </a:r>
            <a:endParaRPr lang="tr-TR" altLang="en-US"/>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sym typeface="+mn-ea"/>
              </a:rPr>
              <a:t>Makul Olmayan Varsayımlar</a:t>
            </a:r>
            <a:endParaRPr lang="en-US"/>
          </a:p>
        </p:txBody>
      </p:sp>
      <p:sp>
        <p:nvSpPr>
          <p:cNvPr id="3" name="Content Placeholder 2"/>
          <p:cNvSpPr>
            <a:spLocks noGrp="1"/>
          </p:cNvSpPr>
          <p:nvPr>
            <p:ph idx="1"/>
          </p:nvPr>
        </p:nvSpPr>
        <p:spPr/>
        <p:txBody>
          <a:bodyPr/>
          <a:p>
            <a:pPr algn="just"/>
            <a:r>
              <a:rPr lang="tr-TR" altLang="en-US"/>
              <a:t>Bir yetişkinin ailesi, arkadaşları, çevresi ve tüm tanıyanlar tarafından sevilmesi ve kabul görmesi gerekir. </a:t>
            </a:r>
            <a:endParaRPr lang="tr-TR" altLang="en-US"/>
          </a:p>
          <a:p>
            <a:pPr algn="just"/>
            <a:endParaRPr lang="tr-TR" altLang="en-US"/>
          </a:p>
          <a:p>
            <a:pPr algn="just"/>
            <a:r>
              <a:rPr lang="tr-TR" altLang="en-US"/>
              <a:t>Üzerinize aldığınız bütün işlerde mutlaka o işi en iyi bilen, kusursuz yapan ve her zaman en mükemmel kişi olmanız gerekir.  </a:t>
            </a:r>
            <a:endParaRPr lang="tr-TR" altLang="en-US"/>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sym typeface="+mn-ea"/>
              </a:rPr>
              <a:t>Makul Olmayan Varsayımlar</a:t>
            </a:r>
            <a:endParaRPr lang="en-US"/>
          </a:p>
        </p:txBody>
      </p:sp>
      <p:sp>
        <p:nvSpPr>
          <p:cNvPr id="3" name="Content Placeholder 2"/>
          <p:cNvSpPr>
            <a:spLocks noGrp="1"/>
          </p:cNvSpPr>
          <p:nvPr>
            <p:ph idx="1"/>
          </p:nvPr>
        </p:nvSpPr>
        <p:spPr/>
        <p:txBody>
          <a:bodyPr/>
          <a:p>
            <a:pPr algn="just"/>
            <a:r>
              <a:rPr lang="tr-TR" altLang="en-US"/>
              <a:t>İnsanların mutsuzluğuna ve üzülmesine sebep olan dışlarında meydana gelen olaylardır.</a:t>
            </a:r>
            <a:endParaRPr lang="tr-TR" altLang="en-US"/>
          </a:p>
          <a:p>
            <a:endParaRPr lang="tr-TR" altLang="en-US"/>
          </a:p>
          <a:p>
            <a:pPr algn="just"/>
            <a:r>
              <a:rPr lang="tr-TR" altLang="en-US"/>
              <a:t>İnsanların ve işlerin istediğiniz gibi olmaması dehşet vericidir. </a:t>
            </a:r>
            <a:endParaRPr lang="tr-TR" altLang="en-US"/>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sym typeface="+mn-ea"/>
              </a:rPr>
              <a:t>Makul Olmayan Varsayımlar</a:t>
            </a:r>
            <a:endParaRPr lang="en-US"/>
          </a:p>
        </p:txBody>
      </p:sp>
      <p:sp>
        <p:nvSpPr>
          <p:cNvPr id="3" name="Content Placeholder 2"/>
          <p:cNvSpPr>
            <a:spLocks noGrp="1"/>
          </p:cNvSpPr>
          <p:nvPr>
            <p:ph idx="1"/>
          </p:nvPr>
        </p:nvSpPr>
        <p:spPr/>
        <p:txBody>
          <a:bodyPr/>
          <a:p>
            <a:pPr algn="just"/>
            <a:r>
              <a:rPr lang="tr-TR" altLang="en-US"/>
              <a:t>İnsanlar çabuk kırılır ve onları hiçbir zaman incitmemek gerekir. </a:t>
            </a:r>
            <a:endParaRPr lang="tr-TR" altLang="en-US"/>
          </a:p>
          <a:p>
            <a:endParaRPr lang="tr-TR" altLang="en-US"/>
          </a:p>
          <a:p>
            <a:pPr algn="just"/>
            <a:r>
              <a:rPr lang="tr-TR" altLang="en-US"/>
              <a:t>Eğer insanlar sizi onaylamıyorsa bu mutlaka sizin hatalı ve kötü olduğunuzu gösterir.</a:t>
            </a:r>
            <a:endParaRPr lang="tr-TR"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Subakut Stres</a:t>
            </a:r>
            <a:endParaRPr lang="tr-TR" altLang="en-US"/>
          </a:p>
        </p:txBody>
      </p:sp>
      <p:sp>
        <p:nvSpPr>
          <p:cNvPr id="3" name="Content Placeholder 2"/>
          <p:cNvSpPr>
            <a:spLocks noGrp="1"/>
          </p:cNvSpPr>
          <p:nvPr>
            <p:ph idx="1"/>
          </p:nvPr>
        </p:nvSpPr>
        <p:spPr/>
        <p:txBody>
          <a:bodyPr/>
          <a:p>
            <a:pPr algn="just"/>
            <a:r>
              <a:rPr lang="en-US" altLang="en-US"/>
              <a:t>Subakut Stresi: bir dönem i</a:t>
            </a:r>
            <a:r>
              <a:rPr lang="en-US" altLang="en-US"/>
              <a:t>ç</a:t>
            </a:r>
            <a:r>
              <a:rPr lang="en-US" altLang="en-US"/>
              <a:t>ersinde ya</a:t>
            </a:r>
            <a:r>
              <a:rPr lang="en-US" altLang="en-US"/>
              <a:t>ş</a:t>
            </a:r>
            <a:r>
              <a:rPr lang="en-US" altLang="en-US"/>
              <a:t>an</a:t>
            </a:r>
            <a:r>
              <a:rPr lang="en-US" altLang="en-US"/>
              <a:t>ı</a:t>
            </a:r>
            <a:r>
              <a:rPr lang="en-US" altLang="en-US"/>
              <a:t>lan s</a:t>
            </a:r>
            <a:r>
              <a:rPr lang="en-US" altLang="en-US"/>
              <a:t>ı</a:t>
            </a:r>
            <a:r>
              <a:rPr lang="en-US" altLang="en-US"/>
              <a:t>k</a:t>
            </a:r>
            <a:r>
              <a:rPr lang="en-US" altLang="en-US"/>
              <a:t>ı</a:t>
            </a:r>
            <a:r>
              <a:rPr lang="en-US" altLang="en-US"/>
              <a:t>nt</a:t>
            </a:r>
            <a:r>
              <a:rPr lang="en-US" altLang="en-US"/>
              <a:t>ı</a:t>
            </a:r>
            <a:r>
              <a:rPr lang="en-US" altLang="en-US"/>
              <a:t>l</a:t>
            </a:r>
            <a:r>
              <a:rPr lang="en-US" altLang="en-US"/>
              <a:t>ı</a:t>
            </a:r>
            <a:r>
              <a:rPr lang="en-US" altLang="en-US"/>
              <a:t> ya</a:t>
            </a:r>
            <a:r>
              <a:rPr lang="en-US" altLang="en-US"/>
              <a:t>ş</a:t>
            </a:r>
            <a:r>
              <a:rPr lang="en-US" altLang="en-US"/>
              <a:t>ant</a:t>
            </a:r>
            <a:r>
              <a:rPr lang="en-US" altLang="en-US"/>
              <a:t>ı</a:t>
            </a:r>
            <a:r>
              <a:rPr lang="en-US" altLang="en-US"/>
              <a:t>n</a:t>
            </a:r>
            <a:r>
              <a:rPr lang="en-US" altLang="en-US"/>
              <a:t>ı</a:t>
            </a:r>
            <a:r>
              <a:rPr lang="en-US" altLang="en-US"/>
              <a:t>n bir par</a:t>
            </a:r>
            <a:r>
              <a:rPr lang="en-US" altLang="en-US"/>
              <a:t>ç</a:t>
            </a:r>
            <a:r>
              <a:rPr lang="en-US" altLang="en-US"/>
              <a:t>as</a:t>
            </a:r>
            <a:r>
              <a:rPr lang="en-US" altLang="en-US"/>
              <a:t>ı</a:t>
            </a:r>
            <a:r>
              <a:rPr lang="en-US" altLang="en-US"/>
              <a:t> ve birbirini ba</a:t>
            </a:r>
            <a:r>
              <a:rPr lang="en-US" altLang="en-US"/>
              <a:t>ş</a:t>
            </a:r>
            <a:r>
              <a:rPr lang="en-US" altLang="en-US"/>
              <a:t>latan bir dizi olumsuz olaylar ve ya</a:t>
            </a:r>
            <a:r>
              <a:rPr lang="en-US" altLang="en-US"/>
              <a:t>ş</a:t>
            </a:r>
            <a:r>
              <a:rPr lang="en-US" altLang="en-US"/>
              <a:t>ant</a:t>
            </a:r>
            <a:r>
              <a:rPr lang="en-US" altLang="en-US"/>
              <a:t>ı</a:t>
            </a:r>
            <a:r>
              <a:rPr lang="en-US" altLang="en-US"/>
              <a:t>lar sonucunda görülen süre</a:t>
            </a:r>
            <a:r>
              <a:rPr lang="en-US" altLang="en-US"/>
              <a:t>ç</a:t>
            </a:r>
            <a:r>
              <a:rPr lang="en-US" altLang="en-US"/>
              <a:t>tir.</a:t>
            </a:r>
            <a:endParaRPr lang="en-US" altLang="en-US"/>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sym typeface="+mn-ea"/>
              </a:rPr>
              <a:t>Makul Olmayan Varsayımlar</a:t>
            </a:r>
            <a:endParaRPr lang="en-US"/>
          </a:p>
        </p:txBody>
      </p:sp>
      <p:sp>
        <p:nvSpPr>
          <p:cNvPr id="3" name="Content Placeholder 2"/>
          <p:cNvSpPr>
            <a:spLocks noGrp="1"/>
          </p:cNvSpPr>
          <p:nvPr>
            <p:ph idx="1"/>
          </p:nvPr>
        </p:nvSpPr>
        <p:spPr/>
        <p:txBody>
          <a:bodyPr/>
          <a:p>
            <a:r>
              <a:rPr lang="tr-TR" altLang="en-US"/>
              <a:t>İyi ilişkiler karşılıklı fedakarlığa ve “hep daha çok verme” temeli üzerine kuruludur. </a:t>
            </a:r>
            <a:endParaRPr lang="tr-TR" altLang="en-US"/>
          </a:p>
          <a:p>
            <a:endParaRPr lang="tr-TR" altLang="en-US"/>
          </a:p>
          <a:p>
            <a:endParaRPr lang="tr-TR" altLang="en-US"/>
          </a:p>
          <a:p>
            <a:r>
              <a:rPr lang="tr-TR" altLang="en-US"/>
              <a:t>Kendini düşünmek kötü ve yanlıştır. </a:t>
            </a:r>
            <a:endParaRPr lang="tr-TR" altLang="en-US"/>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sym typeface="+mn-ea"/>
              </a:rPr>
              <a:t>Makul Olmayan Varsayımlar</a:t>
            </a:r>
            <a:endParaRPr lang="en-US"/>
          </a:p>
        </p:txBody>
      </p:sp>
      <p:sp>
        <p:nvSpPr>
          <p:cNvPr id="3" name="Content Placeholder 2"/>
          <p:cNvSpPr>
            <a:spLocks noGrp="1"/>
          </p:cNvSpPr>
          <p:nvPr>
            <p:ph idx="1"/>
          </p:nvPr>
        </p:nvSpPr>
        <p:spPr/>
        <p:txBody>
          <a:bodyPr/>
          <a:p>
            <a:pPr algn="just"/>
            <a:r>
              <a:rPr lang="tr-TR" altLang="en-US"/>
              <a:t>Mutluluk, zevk ve tatmin ancak başka insanların varlığıyla mümkündür ve yalnız olmak berbat birşeydir. </a:t>
            </a:r>
            <a:endParaRPr lang="tr-TR" altLang="en-US"/>
          </a:p>
          <a:p>
            <a:pPr algn="just"/>
            <a:endParaRPr lang="tr-TR" altLang="en-US"/>
          </a:p>
          <a:p>
            <a:pPr algn="just"/>
            <a:r>
              <a:rPr lang="tr-TR" altLang="en-US"/>
              <a:t>Mutluluk, koşuşturma içinde olmamakla ve bol boş zamana sahip olmakla kazanılır. </a:t>
            </a:r>
            <a:endParaRPr lang="tr-TR" altLang="en-US"/>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sym typeface="+mn-ea"/>
              </a:rPr>
              <a:t>Makul Olmayan Varsayımlar</a:t>
            </a:r>
            <a:endParaRPr lang="en-US"/>
          </a:p>
        </p:txBody>
      </p:sp>
      <p:sp>
        <p:nvSpPr>
          <p:cNvPr id="3" name="Content Placeholder 2"/>
          <p:cNvSpPr>
            <a:spLocks noGrp="1"/>
          </p:cNvSpPr>
          <p:nvPr>
            <p:ph idx="1"/>
          </p:nvPr>
        </p:nvSpPr>
        <p:spPr/>
        <p:txBody>
          <a:bodyPr/>
          <a:p>
            <a:r>
              <a:rPr lang="tr-TR" altLang="en-US"/>
              <a:t>Kızgınlık mutlaka kötü ve yıkıcıdır. </a:t>
            </a:r>
            <a:endParaRPr lang="tr-TR" altLang="en-US"/>
          </a:p>
          <a:p>
            <a:endParaRPr lang="tr-TR" altLang="en-US"/>
          </a:p>
          <a:p>
            <a:pPr algn="just"/>
            <a:r>
              <a:rPr lang="tr-TR" altLang="en-US"/>
              <a:t>Acı çekmemeniz gerekir. Çünkü sizin hakkınız iyi bir hayattır. </a:t>
            </a:r>
            <a:endParaRPr lang="tr-TR" altLang="en-US"/>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sym typeface="+mn-ea"/>
              </a:rPr>
              <a:t>Makul Olmayan Varsayımlar</a:t>
            </a:r>
            <a:endParaRPr lang="en-US"/>
          </a:p>
        </p:txBody>
      </p:sp>
      <p:sp>
        <p:nvSpPr>
          <p:cNvPr id="3" name="Content Placeholder 2"/>
          <p:cNvSpPr>
            <a:spLocks noGrp="1"/>
          </p:cNvSpPr>
          <p:nvPr>
            <p:ph idx="1"/>
          </p:nvPr>
        </p:nvSpPr>
        <p:spPr/>
        <p:txBody>
          <a:bodyPr/>
          <a:p>
            <a:pPr algn="just"/>
            <a:r>
              <a:rPr lang="tr-TR" altLang="en-US"/>
              <a:t>Hayatın küçük zorlukları ve sorumluluklarından kaçmak, onlarla karşı karşıya kalmaktan daha kolaydır.</a:t>
            </a:r>
            <a:endParaRPr lang="tr-TR" altLang="en-US"/>
          </a:p>
          <a:p>
            <a:pPr algn="just"/>
            <a:endParaRPr lang="tr-TR" altLang="en-US"/>
          </a:p>
          <a:p>
            <a:pPr algn="just"/>
            <a:endParaRPr lang="tr-TR" altLang="en-US"/>
          </a:p>
          <a:p>
            <a:pPr algn="just"/>
            <a:r>
              <a:rPr lang="tr-TR" altLang="en-US"/>
              <a:t>Mükemmel bir aşk, mükemmel bir ilişki vardır. </a:t>
            </a:r>
            <a:endParaRPr lang="tr-TR" altLang="en-US"/>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sym typeface="+mn-ea"/>
              </a:rPr>
              <a:t>Makul Olmayan Varsayımlar</a:t>
            </a:r>
            <a:endParaRPr lang="en-US"/>
          </a:p>
        </p:txBody>
      </p:sp>
      <p:sp>
        <p:nvSpPr>
          <p:cNvPr id="3" name="Content Placeholder 2"/>
          <p:cNvSpPr>
            <a:spLocks noGrp="1"/>
          </p:cNvSpPr>
          <p:nvPr>
            <p:ph idx="1"/>
          </p:nvPr>
        </p:nvSpPr>
        <p:spPr/>
        <p:txBody>
          <a:bodyPr/>
          <a:p>
            <a:pPr algn="just"/>
            <a:r>
              <a:rPr lang="tr-TR" altLang="en-US"/>
              <a:t>Hayatta insanın kendisinden daha başka, daha güçlü ve daha büyük destekler gereklidir. </a:t>
            </a:r>
            <a:endParaRPr lang="tr-TR"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t>Kronikle</a:t>
            </a:r>
            <a:r>
              <a:rPr lang="en-US" altLang="en-US"/>
              <a:t>ş</a:t>
            </a:r>
            <a:r>
              <a:rPr lang="en-US" altLang="en-US"/>
              <a:t>me Sürecinde Stres</a:t>
            </a:r>
            <a:endParaRPr lang="en-US" altLang="en-US"/>
          </a:p>
        </p:txBody>
      </p:sp>
      <p:sp>
        <p:nvSpPr>
          <p:cNvPr id="3" name="Content Placeholder 2"/>
          <p:cNvSpPr>
            <a:spLocks noGrp="1"/>
          </p:cNvSpPr>
          <p:nvPr>
            <p:ph idx="1"/>
          </p:nvPr>
        </p:nvSpPr>
        <p:spPr/>
        <p:txBody>
          <a:bodyPr/>
          <a:p>
            <a:pPr algn="just"/>
            <a:r>
              <a:rPr lang="en-US" altLang="en-US"/>
              <a:t>Kronikle</a:t>
            </a:r>
            <a:r>
              <a:rPr lang="en-US" altLang="en-US"/>
              <a:t>ş</a:t>
            </a:r>
            <a:r>
              <a:rPr lang="en-US" altLang="en-US"/>
              <a:t>me Sürecinde Stres: de</a:t>
            </a:r>
            <a:r>
              <a:rPr lang="en-US" altLang="en-US"/>
              <a:t>ğ</a:t>
            </a:r>
            <a:r>
              <a:rPr lang="en-US" altLang="en-US"/>
              <a:t>i</a:t>
            </a:r>
            <a:r>
              <a:rPr lang="en-US" altLang="en-US"/>
              <a:t>ş</a:t>
            </a:r>
            <a:r>
              <a:rPr lang="en-US" altLang="en-US"/>
              <a:t>ik aral</a:t>
            </a:r>
            <a:r>
              <a:rPr lang="en-US" altLang="en-US"/>
              <a:t>ı</a:t>
            </a:r>
            <a:r>
              <a:rPr lang="en-US" altLang="en-US"/>
              <a:t>klar ile sürekli stresli olaylar ya</a:t>
            </a:r>
            <a:r>
              <a:rPr lang="en-US" altLang="en-US"/>
              <a:t>ş</a:t>
            </a:r>
            <a:r>
              <a:rPr lang="en-US" altLang="en-US"/>
              <a:t>an</a:t>
            </a:r>
            <a:r>
              <a:rPr lang="en-US" altLang="en-US"/>
              <a:t>ı</a:t>
            </a:r>
            <a:r>
              <a:rPr lang="en-US" altLang="en-US"/>
              <a:t>lmas</a:t>
            </a:r>
            <a:r>
              <a:rPr lang="en-US" altLang="en-US"/>
              <a:t>ı</a:t>
            </a:r>
            <a:r>
              <a:rPr lang="en-US" altLang="en-US"/>
              <a:t> sonucunda görülen süre</a:t>
            </a:r>
            <a:r>
              <a:rPr lang="en-US" altLang="en-US"/>
              <a:t>ç</a:t>
            </a:r>
            <a:r>
              <a:rPr lang="en-US" altLang="en-US"/>
              <a:t>tir.</a:t>
            </a:r>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sym typeface="+mn-ea"/>
              </a:rPr>
              <a:t>Kronik Stres</a:t>
            </a:r>
            <a:endParaRPr lang="en-US"/>
          </a:p>
        </p:txBody>
      </p:sp>
      <p:sp>
        <p:nvSpPr>
          <p:cNvPr id="3" name="Content Placeholder 2"/>
          <p:cNvSpPr>
            <a:spLocks noGrp="1"/>
          </p:cNvSpPr>
          <p:nvPr>
            <p:ph idx="1"/>
          </p:nvPr>
        </p:nvSpPr>
        <p:spPr/>
        <p:txBody>
          <a:bodyPr/>
          <a:p>
            <a:pPr algn="just"/>
            <a:r>
              <a:rPr lang="en-US" altLang="en-US"/>
              <a:t>Kronik Stres: hi</a:t>
            </a:r>
            <a:r>
              <a:rPr lang="en-US" altLang="en-US"/>
              <a:t>ç</a:t>
            </a:r>
            <a:r>
              <a:rPr lang="en-US" altLang="en-US"/>
              <a:t> kesintisiz sürekli zorlanma a</a:t>
            </a:r>
            <a:r>
              <a:rPr lang="en-US" altLang="en-US"/>
              <a:t>ğı</a:t>
            </a:r>
            <a:r>
              <a:rPr lang="en-US" altLang="en-US"/>
              <a:t>r yük alt</a:t>
            </a:r>
            <a:r>
              <a:rPr lang="en-US" altLang="en-US"/>
              <a:t>ı</a:t>
            </a:r>
            <a:r>
              <a:rPr lang="en-US" altLang="en-US"/>
              <a:t>nda ya</a:t>
            </a:r>
            <a:r>
              <a:rPr lang="en-US" altLang="en-US"/>
              <a:t>ş</a:t>
            </a:r>
            <a:r>
              <a:rPr lang="en-US" altLang="en-US"/>
              <a:t>amak zorunda kalmak, kronik strese neden olmaktad</a:t>
            </a:r>
            <a:r>
              <a:rPr lang="en-US" altLang="en-US"/>
              <a:t>ı</a:t>
            </a:r>
            <a:r>
              <a:rPr lang="en-US" altLang="en-US"/>
              <a:t>r. (Canpolat, 2006)</a:t>
            </a:r>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1"/>
          </p:nvPr>
        </p:nvPicPr>
        <p:blipFill>
          <a:blip r:embed="rId1"/>
          <a:stretch>
            <a:fillRect/>
          </a:stretch>
        </p:blipFill>
        <p:spPr>
          <a:xfrm>
            <a:off x="-78740" y="-19685"/>
            <a:ext cx="9260840" cy="687768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57200" y="2407285"/>
            <a:ext cx="8229600" cy="1955800"/>
          </a:xfrm>
        </p:spPr>
        <p:txBody>
          <a:bodyPr/>
          <a:p>
            <a:r>
              <a:rPr lang="en-US" altLang="en-US"/>
              <a:t>Stres Belirtileri ve A</a:t>
            </a:r>
            <a:r>
              <a:rPr lang="en-US" altLang="en-US"/>
              <a:t>ş</a:t>
            </a:r>
            <a:r>
              <a:rPr lang="en-US" altLang="en-US"/>
              <a:t>amalar</a:t>
            </a:r>
            <a:r>
              <a:rPr lang="en-US" altLang="en-US"/>
              <a:t>ı</a:t>
            </a:r>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t>Stres Belirtileri ve A</a:t>
            </a:r>
            <a:r>
              <a:rPr lang="en-US" altLang="en-US"/>
              <a:t>ş</a:t>
            </a:r>
            <a:r>
              <a:rPr lang="en-US" altLang="en-US"/>
              <a:t>amalar</a:t>
            </a:r>
            <a:r>
              <a:rPr lang="en-US" altLang="en-US"/>
              <a:t>ı</a:t>
            </a:r>
            <a:endParaRPr lang="en-US" altLang="en-US"/>
          </a:p>
        </p:txBody>
      </p:sp>
      <p:sp>
        <p:nvSpPr>
          <p:cNvPr id="3" name="Content Placeholder 2"/>
          <p:cNvSpPr>
            <a:spLocks noGrp="1"/>
          </p:cNvSpPr>
          <p:nvPr>
            <p:ph idx="1"/>
          </p:nvPr>
        </p:nvSpPr>
        <p:spPr/>
        <p:txBody>
          <a:bodyPr/>
          <a:p>
            <a:pPr algn="just"/>
            <a:r>
              <a:rPr lang="en-US" altLang="en-US"/>
              <a:t>Stresin kendine özgü baz</a:t>
            </a:r>
            <a:r>
              <a:rPr lang="en-US" altLang="en-US"/>
              <a:t>ı</a:t>
            </a:r>
            <a:r>
              <a:rPr lang="en-US" altLang="en-US"/>
              <a:t> belirtileri vard</a:t>
            </a:r>
            <a:r>
              <a:rPr lang="en-US" altLang="en-US"/>
              <a:t>ı</a:t>
            </a:r>
            <a:r>
              <a:rPr lang="en-US" altLang="en-US"/>
              <a:t>r. Bu belirtiler; gerginlik hali, sürekli endi</a:t>
            </a:r>
            <a:r>
              <a:rPr lang="en-US" altLang="en-US"/>
              <a:t>ş</a:t>
            </a:r>
            <a:r>
              <a:rPr lang="en-US" altLang="en-US"/>
              <a:t>e duyma, a</a:t>
            </a:r>
            <a:r>
              <a:rPr lang="en-US" altLang="en-US"/>
              <a:t>şı</a:t>
            </a:r>
            <a:r>
              <a:rPr lang="en-US" altLang="en-US"/>
              <a:t>r</a:t>
            </a:r>
            <a:r>
              <a:rPr lang="en-US" altLang="en-US"/>
              <a:t>ı</a:t>
            </a:r>
            <a:r>
              <a:rPr lang="en-US" altLang="en-US"/>
              <a:t> derecede alkol ve sigara kullan</a:t>
            </a:r>
            <a:r>
              <a:rPr lang="en-US" altLang="en-US"/>
              <a:t>ı</a:t>
            </a:r>
            <a:r>
              <a:rPr lang="en-US" altLang="en-US"/>
              <a:t>m</a:t>
            </a:r>
            <a:r>
              <a:rPr lang="en-US" altLang="en-US"/>
              <a:t>ı</a:t>
            </a:r>
            <a:r>
              <a:rPr lang="en-US" altLang="en-US"/>
              <a:t>, uykusuzluk, i</a:t>
            </a:r>
            <a:r>
              <a:rPr lang="en-US" altLang="en-US"/>
              <a:t>ş</a:t>
            </a:r>
            <a:r>
              <a:rPr lang="en-US" altLang="en-US"/>
              <a:t>birli</a:t>
            </a:r>
            <a:r>
              <a:rPr lang="en-US" altLang="en-US"/>
              <a:t>ğ</a:t>
            </a:r>
            <a:r>
              <a:rPr lang="en-US" altLang="en-US"/>
              <a:t>ine girmede ya</a:t>
            </a:r>
            <a:r>
              <a:rPr lang="en-US" altLang="en-US"/>
              <a:t>ş</a:t>
            </a:r>
            <a:r>
              <a:rPr lang="en-US" altLang="en-US"/>
              <a:t>anan zorluklar, yetersizlik duygusu, duygusal dengesizlik, sindirim sorunlar</a:t>
            </a:r>
            <a:r>
              <a:rPr lang="en-US" altLang="en-US"/>
              <a:t>ı</a:t>
            </a:r>
            <a:r>
              <a:rPr lang="en-US" altLang="en-US"/>
              <a:t>, yüksek tansiyondur.</a:t>
            </a:r>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sym typeface="+mn-ea"/>
              </a:rPr>
              <a:t>Stres Belirtileri ve Aşamaları</a:t>
            </a:r>
            <a:endParaRPr lang="en-US"/>
          </a:p>
        </p:txBody>
      </p:sp>
      <p:sp>
        <p:nvSpPr>
          <p:cNvPr id="3" name="Content Placeholder 2"/>
          <p:cNvSpPr>
            <a:spLocks noGrp="1"/>
          </p:cNvSpPr>
          <p:nvPr>
            <p:ph idx="1"/>
          </p:nvPr>
        </p:nvSpPr>
        <p:spPr/>
        <p:txBody>
          <a:bodyPr/>
          <a:p>
            <a:r>
              <a:rPr lang="en-US" altLang="en-US"/>
              <a:t>Stresle ilgili belirtiler, fiziksel, duygusal, zihinsel ve sosyal olmak üzere dört grupta</a:t>
            </a:r>
            <a:r>
              <a:rPr lang="tr-TR" altLang="en-US"/>
              <a:t> </a:t>
            </a:r>
            <a:r>
              <a:rPr lang="en-US" altLang="en-US"/>
              <a:t>toplanabilir</a:t>
            </a:r>
            <a:r>
              <a:rPr lang="tr-TR" altLang="en-US"/>
              <a:t>:</a:t>
            </a:r>
            <a:endParaRPr lang="tr-TR"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t>Fiziksel Belirtiler</a:t>
            </a:r>
            <a:endParaRPr lang="en-US" altLang="en-US"/>
          </a:p>
        </p:txBody>
      </p:sp>
      <p:sp>
        <p:nvSpPr>
          <p:cNvPr id="3" name="Content Placeholder 2"/>
          <p:cNvSpPr>
            <a:spLocks noGrp="1"/>
          </p:cNvSpPr>
          <p:nvPr>
            <p:ph idx="1"/>
          </p:nvPr>
        </p:nvSpPr>
        <p:spPr/>
        <p:txBody>
          <a:bodyPr/>
          <a:p>
            <a:pPr algn="just"/>
            <a:r>
              <a:rPr lang="en-US" altLang="en-US"/>
              <a:t>Ba</a:t>
            </a:r>
            <a:r>
              <a:rPr lang="en-US" altLang="en-US"/>
              <a:t>ş</a:t>
            </a:r>
            <a:r>
              <a:rPr lang="en-US" altLang="en-US"/>
              <a:t> a</a:t>
            </a:r>
            <a:r>
              <a:rPr lang="en-US" altLang="en-US"/>
              <a:t>ğ</a:t>
            </a:r>
            <a:r>
              <a:rPr lang="en-US" altLang="en-US"/>
              <a:t>r</a:t>
            </a:r>
            <a:r>
              <a:rPr lang="en-US" altLang="en-US"/>
              <a:t>ı</a:t>
            </a:r>
            <a:r>
              <a:rPr lang="en-US" altLang="en-US"/>
              <a:t>s</a:t>
            </a:r>
            <a:r>
              <a:rPr lang="en-US" altLang="en-US"/>
              <a:t>ı</a:t>
            </a:r>
            <a:r>
              <a:rPr lang="en-US" altLang="en-US"/>
              <a:t>, düzensiz uyku, s</a:t>
            </a:r>
            <a:r>
              <a:rPr lang="en-US" altLang="en-US"/>
              <a:t>ı</a:t>
            </a:r>
            <a:r>
              <a:rPr lang="en-US" altLang="en-US"/>
              <a:t>rt a</a:t>
            </a:r>
            <a:r>
              <a:rPr lang="en-US" altLang="en-US"/>
              <a:t>ğ</a:t>
            </a:r>
            <a:r>
              <a:rPr lang="en-US" altLang="en-US"/>
              <a:t>r</a:t>
            </a:r>
            <a:r>
              <a:rPr lang="en-US" altLang="en-US"/>
              <a:t>ı</a:t>
            </a:r>
            <a:r>
              <a:rPr lang="en-US" altLang="en-US"/>
              <a:t>lar</a:t>
            </a:r>
            <a:r>
              <a:rPr lang="en-US" altLang="en-US"/>
              <a:t>ı</a:t>
            </a:r>
            <a:r>
              <a:rPr lang="en-US" altLang="en-US"/>
              <a:t>, </a:t>
            </a:r>
            <a:r>
              <a:rPr lang="en-US" altLang="en-US"/>
              <a:t>ç</a:t>
            </a:r>
            <a:r>
              <a:rPr lang="en-US" altLang="en-US"/>
              <a:t>ene kas</a:t>
            </a:r>
            <a:r>
              <a:rPr lang="en-US" altLang="en-US"/>
              <a:t>ı</a:t>
            </a:r>
            <a:r>
              <a:rPr lang="en-US" altLang="en-US"/>
              <a:t>lmas</a:t>
            </a:r>
            <a:r>
              <a:rPr lang="en-US" altLang="en-US"/>
              <a:t>ı</a:t>
            </a:r>
            <a:r>
              <a:rPr lang="en-US" altLang="en-US"/>
              <a:t> veya di</a:t>
            </a:r>
            <a:r>
              <a:rPr lang="en-US" altLang="en-US"/>
              <a:t>ş</a:t>
            </a:r>
            <a:r>
              <a:rPr lang="tr-TR"/>
              <a:t> </a:t>
            </a:r>
            <a:r>
              <a:rPr lang="en-US" altLang="en-US"/>
              <a:t>g</a:t>
            </a:r>
            <a:r>
              <a:rPr lang="en-US" altLang="en-US"/>
              <a:t>ı</a:t>
            </a:r>
            <a:r>
              <a:rPr lang="en-US" altLang="en-US"/>
              <a:t>c</a:t>
            </a:r>
            <a:r>
              <a:rPr lang="en-US" altLang="en-US"/>
              <a:t>ı</a:t>
            </a:r>
            <a:r>
              <a:rPr lang="en-US" altLang="en-US"/>
              <a:t>rdatma, kab</a:t>
            </a:r>
            <a:r>
              <a:rPr lang="en-US" altLang="en-US"/>
              <a:t>ı</a:t>
            </a:r>
            <a:r>
              <a:rPr lang="en-US" altLang="en-US"/>
              <a:t>zl</a:t>
            </a:r>
            <a:r>
              <a:rPr lang="en-US" altLang="en-US"/>
              <a:t>ı</a:t>
            </a:r>
            <a:r>
              <a:rPr lang="en-US" altLang="en-US"/>
              <a:t>k, ishal ve kolit, döküntü, kas a</a:t>
            </a:r>
            <a:r>
              <a:rPr lang="en-US" altLang="en-US"/>
              <a:t>ğ</a:t>
            </a:r>
            <a:r>
              <a:rPr lang="en-US" altLang="en-US"/>
              <a:t>r</a:t>
            </a:r>
            <a:r>
              <a:rPr lang="en-US" altLang="en-US"/>
              <a:t>ı</a:t>
            </a:r>
            <a:r>
              <a:rPr lang="en-US" altLang="en-US"/>
              <a:t>lar</a:t>
            </a:r>
            <a:r>
              <a:rPr lang="en-US" altLang="en-US"/>
              <a:t>ı</a:t>
            </a:r>
            <a:r>
              <a:rPr lang="en-US" altLang="en-US"/>
              <a:t>, haz</a:t>
            </a:r>
            <a:r>
              <a:rPr lang="en-US" altLang="en-US"/>
              <a:t>ı</a:t>
            </a:r>
            <a:r>
              <a:rPr lang="en-US" altLang="en-US"/>
              <a:t>ms</a:t>
            </a:r>
            <a:r>
              <a:rPr lang="en-US" altLang="en-US"/>
              <a:t>ı</a:t>
            </a:r>
            <a:r>
              <a:rPr lang="en-US" altLang="en-US"/>
              <a:t>zl</a:t>
            </a:r>
            <a:r>
              <a:rPr lang="en-US" altLang="en-US"/>
              <a:t>ı</a:t>
            </a:r>
            <a:r>
              <a:rPr lang="en-US" altLang="en-US"/>
              <a:t>k ve ülser, yuksek tansiyon</a:t>
            </a:r>
            <a:r>
              <a:rPr lang="tr-TR" altLang="en-US"/>
              <a:t> </a:t>
            </a:r>
            <a:r>
              <a:rPr lang="en-US" altLang="en-US"/>
              <a:t>veya kalp krizi, a</a:t>
            </a:r>
            <a:r>
              <a:rPr lang="en-US" altLang="en-US"/>
              <a:t>şı</a:t>
            </a:r>
            <a:r>
              <a:rPr lang="en-US" altLang="en-US"/>
              <a:t>r</a:t>
            </a:r>
            <a:r>
              <a:rPr lang="en-US" altLang="en-US"/>
              <a:t>ı</a:t>
            </a:r>
            <a:r>
              <a:rPr lang="en-US" altLang="en-US"/>
              <a:t> terleme, i</a:t>
            </a:r>
            <a:r>
              <a:rPr lang="en-US" altLang="en-US"/>
              <a:t>ş</a:t>
            </a:r>
            <a:r>
              <a:rPr lang="en-US" altLang="en-US"/>
              <a:t>tahta de</a:t>
            </a:r>
            <a:r>
              <a:rPr lang="en-US" altLang="en-US"/>
              <a:t>ğ</a:t>
            </a:r>
            <a:r>
              <a:rPr lang="en-US" altLang="en-US"/>
              <a:t>i</a:t>
            </a:r>
            <a:r>
              <a:rPr lang="en-US" altLang="en-US"/>
              <a:t>ş</a:t>
            </a:r>
            <a:r>
              <a:rPr lang="en-US" altLang="en-US"/>
              <a:t>iklik, yorgunluk veya enerji kayb</a:t>
            </a:r>
            <a:r>
              <a:rPr lang="en-US" altLang="en-US"/>
              <a:t>ı</a:t>
            </a:r>
            <a:r>
              <a:rPr lang="en-US" altLang="en-US"/>
              <a:t>, kazalarda art</a:t>
            </a:r>
            <a:r>
              <a:rPr lang="en-US" altLang="en-US"/>
              <a:t>ış</a:t>
            </a:r>
            <a:r>
              <a:rPr lang="en-US" altLang="en-US"/>
              <a:t>.</a:t>
            </a:r>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t>Duygusal Belirtiler</a:t>
            </a:r>
            <a:endParaRPr lang="en-US" altLang="en-US"/>
          </a:p>
        </p:txBody>
      </p:sp>
      <p:sp>
        <p:nvSpPr>
          <p:cNvPr id="3" name="Content Placeholder 2"/>
          <p:cNvSpPr>
            <a:spLocks noGrp="1"/>
          </p:cNvSpPr>
          <p:nvPr>
            <p:ph idx="1"/>
          </p:nvPr>
        </p:nvSpPr>
        <p:spPr/>
        <p:txBody>
          <a:bodyPr/>
          <a:p>
            <a:pPr algn="just"/>
            <a:r>
              <a:rPr lang="en-US" altLang="en-US"/>
              <a:t>Kayg</a:t>
            </a:r>
            <a:r>
              <a:rPr lang="en-US" altLang="en-US"/>
              <a:t>ı</a:t>
            </a:r>
            <a:r>
              <a:rPr lang="en-US" altLang="en-US"/>
              <a:t> veya endi</a:t>
            </a:r>
            <a:r>
              <a:rPr lang="en-US" altLang="en-US"/>
              <a:t>ş</a:t>
            </a:r>
            <a:r>
              <a:rPr lang="en-US" altLang="en-US"/>
              <a:t>e, depresyon veya </a:t>
            </a:r>
            <a:r>
              <a:rPr lang="en-US" altLang="en-US"/>
              <a:t>ç</a:t>
            </a:r>
            <a:r>
              <a:rPr lang="en-US" altLang="en-US"/>
              <a:t>abuk a</a:t>
            </a:r>
            <a:r>
              <a:rPr lang="en-US" altLang="en-US"/>
              <a:t>ğ</a:t>
            </a:r>
            <a:r>
              <a:rPr lang="en-US" altLang="en-US"/>
              <a:t>lama, ruhsal durumun h</a:t>
            </a:r>
            <a:r>
              <a:rPr lang="en-US" altLang="en-US"/>
              <a:t>ı</a:t>
            </a:r>
            <a:r>
              <a:rPr lang="en-US" altLang="en-US"/>
              <a:t>zl</a:t>
            </a:r>
            <a:r>
              <a:rPr lang="en-US" altLang="en-US"/>
              <a:t>ı</a:t>
            </a:r>
            <a:r>
              <a:rPr lang="en-US" altLang="en-US"/>
              <a:t> ve sürekli de</a:t>
            </a:r>
            <a:r>
              <a:rPr lang="en-US" altLang="en-US"/>
              <a:t>ğ</a:t>
            </a:r>
            <a:r>
              <a:rPr lang="en-US" altLang="en-US"/>
              <a:t>i</a:t>
            </a:r>
            <a:r>
              <a:rPr lang="en-US" altLang="en-US"/>
              <a:t>ş</a:t>
            </a:r>
            <a:r>
              <a:rPr lang="en-US" altLang="en-US"/>
              <a:t>mesi, asabilik, gerginlik, özgüven azalmas</a:t>
            </a:r>
            <a:r>
              <a:rPr lang="en-US" altLang="en-US"/>
              <a:t>ı</a:t>
            </a:r>
            <a:r>
              <a:rPr lang="en-US" altLang="en-US"/>
              <a:t> veya güvensizlik hissi, a</a:t>
            </a:r>
            <a:r>
              <a:rPr lang="en-US" altLang="en-US"/>
              <a:t>şı</a:t>
            </a:r>
            <a:r>
              <a:rPr lang="en-US" altLang="en-US"/>
              <a:t>r</a:t>
            </a:r>
            <a:r>
              <a:rPr lang="en-US" altLang="en-US"/>
              <a:t>ı</a:t>
            </a:r>
            <a:r>
              <a:rPr lang="en-US" altLang="en-US"/>
              <a:t> hassasiyet veya kolay k</a:t>
            </a:r>
            <a:r>
              <a:rPr lang="en-US" altLang="en-US"/>
              <a:t>ı</a:t>
            </a:r>
            <a:r>
              <a:rPr lang="en-US" altLang="en-US"/>
              <a:t>r</a:t>
            </a:r>
            <a:r>
              <a:rPr lang="en-US" altLang="en-US"/>
              <a:t>ı</a:t>
            </a:r>
            <a:r>
              <a:rPr lang="en-US" altLang="en-US"/>
              <a:t>labilirlik, öfke patlamalar</a:t>
            </a:r>
            <a:r>
              <a:rPr lang="en-US" altLang="en-US"/>
              <a:t>ı</a:t>
            </a:r>
            <a:r>
              <a:rPr lang="en-US" altLang="en-US"/>
              <a:t>, sald</a:t>
            </a:r>
            <a:r>
              <a:rPr lang="en-US" altLang="en-US"/>
              <a:t>ı</a:t>
            </a:r>
            <a:r>
              <a:rPr lang="en-US" altLang="en-US"/>
              <a:t>rganl</a:t>
            </a:r>
            <a:r>
              <a:rPr lang="en-US" altLang="en-US"/>
              <a:t>ı</a:t>
            </a:r>
            <a:r>
              <a:rPr lang="en-US" altLang="en-US"/>
              <a:t>k veya dü</a:t>
            </a:r>
            <a:r>
              <a:rPr lang="en-US" altLang="en-US"/>
              <a:t>ş</a:t>
            </a:r>
            <a:r>
              <a:rPr lang="en-US" altLang="en-US"/>
              <a:t>manl</a:t>
            </a:r>
            <a:r>
              <a:rPr lang="en-US" altLang="en-US"/>
              <a:t>ı</a:t>
            </a:r>
            <a:r>
              <a:rPr lang="en-US" altLang="en-US"/>
              <a:t>k duygusal olarak tükendi</a:t>
            </a:r>
            <a:r>
              <a:rPr lang="en-US" altLang="en-US"/>
              <a:t>ğ</a:t>
            </a:r>
            <a:r>
              <a:rPr lang="en-US" altLang="en-US"/>
              <a:t>ini hissetme.</a:t>
            </a:r>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t>Zihinsel Belirtiler</a:t>
            </a:r>
            <a:endParaRPr lang="en-US" altLang="en-US"/>
          </a:p>
        </p:txBody>
      </p:sp>
      <p:sp>
        <p:nvSpPr>
          <p:cNvPr id="3" name="Content Placeholder 2"/>
          <p:cNvSpPr>
            <a:spLocks noGrp="1"/>
          </p:cNvSpPr>
          <p:nvPr>
            <p:ph idx="1"/>
          </p:nvPr>
        </p:nvSpPr>
        <p:spPr/>
        <p:txBody>
          <a:bodyPr/>
          <a:p>
            <a:pPr algn="just"/>
            <a:r>
              <a:rPr lang="en-US" altLang="en-US"/>
              <a:t>Konsantrasyon, karar vermede gü</a:t>
            </a:r>
            <a:r>
              <a:rPr lang="en-US" altLang="en-US"/>
              <a:t>ç</a:t>
            </a:r>
            <a:r>
              <a:rPr lang="en-US" altLang="en-US"/>
              <a:t>lük, unutkanl</a:t>
            </a:r>
            <a:r>
              <a:rPr lang="en-US" altLang="en-US"/>
              <a:t>ı</a:t>
            </a:r>
            <a:r>
              <a:rPr lang="en-US" altLang="en-US"/>
              <a:t>k, zihin kar</a:t>
            </a:r>
            <a:r>
              <a:rPr lang="en-US" altLang="en-US"/>
              <a:t>ışı</a:t>
            </a:r>
            <a:r>
              <a:rPr lang="en-US" altLang="en-US"/>
              <a:t>kl</a:t>
            </a:r>
            <a:r>
              <a:rPr lang="en-US" altLang="en-US"/>
              <a:t>ığı</a:t>
            </a:r>
            <a:r>
              <a:rPr lang="en-US" altLang="en-US"/>
              <a:t>, haf</a:t>
            </a:r>
            <a:r>
              <a:rPr lang="en-US" altLang="en-US"/>
              <a:t>ı</a:t>
            </a:r>
            <a:r>
              <a:rPr lang="en-US" altLang="en-US"/>
              <a:t>zada zay</a:t>
            </a:r>
            <a:r>
              <a:rPr lang="en-US" altLang="en-US"/>
              <a:t>ı</a:t>
            </a:r>
            <a:r>
              <a:rPr lang="en-US" altLang="en-US"/>
              <a:t>fl</a:t>
            </a:r>
            <a:r>
              <a:rPr lang="en-US" altLang="en-US"/>
              <a:t>ı</a:t>
            </a:r>
            <a:r>
              <a:rPr lang="en-US" altLang="en-US"/>
              <a:t>k, a</a:t>
            </a:r>
            <a:r>
              <a:rPr lang="en-US" altLang="en-US"/>
              <a:t>şı</a:t>
            </a:r>
            <a:r>
              <a:rPr lang="en-US" altLang="en-US"/>
              <a:t>r</a:t>
            </a:r>
            <a:r>
              <a:rPr lang="en-US" altLang="en-US"/>
              <a:t>ı</a:t>
            </a:r>
            <a:r>
              <a:rPr lang="en-US" altLang="en-US"/>
              <a:t> derecede hayal kurma, tek bir fikir veya dü</a:t>
            </a:r>
            <a:r>
              <a:rPr lang="en-US" altLang="en-US"/>
              <a:t>ş</a:t>
            </a:r>
            <a:r>
              <a:rPr lang="en-US" altLang="en-US"/>
              <a:t>ünceyle me</a:t>
            </a:r>
            <a:r>
              <a:rPr lang="en-US" altLang="en-US"/>
              <a:t>ş</a:t>
            </a:r>
            <a:r>
              <a:rPr lang="en-US" altLang="en-US"/>
              <a:t>gul olma, mizah</a:t>
            </a:r>
            <a:r>
              <a:rPr lang="tr-TR" altLang="en-US"/>
              <a:t> </a:t>
            </a:r>
            <a:r>
              <a:rPr lang="en-US" altLang="en-US"/>
              <a:t>anlay</a:t>
            </a:r>
            <a:r>
              <a:rPr lang="en-US" altLang="en-US"/>
              <a:t>ışı</a:t>
            </a:r>
            <a:r>
              <a:rPr lang="en-US" altLang="en-US"/>
              <a:t> kayb</a:t>
            </a:r>
            <a:r>
              <a:rPr lang="en-US" altLang="en-US"/>
              <a:t>ı</a:t>
            </a:r>
            <a:r>
              <a:rPr lang="en-US" altLang="en-US"/>
              <a:t>, dü</a:t>
            </a:r>
            <a:r>
              <a:rPr lang="en-US" altLang="en-US"/>
              <a:t>ş</a:t>
            </a:r>
            <a:r>
              <a:rPr lang="en-US" altLang="en-US"/>
              <a:t>ük verimlilik, i</a:t>
            </a:r>
            <a:r>
              <a:rPr lang="en-US" altLang="en-US"/>
              <a:t>ş</a:t>
            </a:r>
            <a:r>
              <a:rPr lang="en-US" altLang="en-US"/>
              <a:t> kalitesinde dü</a:t>
            </a:r>
            <a:r>
              <a:rPr lang="en-US" altLang="en-US"/>
              <a:t>ş</a:t>
            </a:r>
            <a:r>
              <a:rPr lang="en-US" altLang="en-US"/>
              <a:t>ü</a:t>
            </a:r>
            <a:r>
              <a:rPr lang="en-US" altLang="en-US"/>
              <a:t>ş</a:t>
            </a:r>
            <a:r>
              <a:rPr lang="en-US" altLang="en-US"/>
              <a:t>, hatalarda art</a:t>
            </a:r>
            <a:r>
              <a:rPr lang="en-US" altLang="en-US"/>
              <a:t>ış</a:t>
            </a:r>
            <a:r>
              <a:rPr lang="en-US" altLang="en-US"/>
              <a:t>, muhakemede zay</a:t>
            </a:r>
            <a:r>
              <a:rPr lang="en-US" altLang="en-US"/>
              <a:t>ı</a:t>
            </a:r>
            <a:r>
              <a:rPr lang="en-US" altLang="en-US"/>
              <a:t>flama.</a:t>
            </a:r>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t>Sosyal Belirtiler</a:t>
            </a:r>
            <a:endParaRPr lang="en-US" altLang="en-US"/>
          </a:p>
        </p:txBody>
      </p:sp>
      <p:sp>
        <p:nvSpPr>
          <p:cNvPr id="3" name="Content Placeholder 2"/>
          <p:cNvSpPr>
            <a:spLocks noGrp="1"/>
          </p:cNvSpPr>
          <p:nvPr>
            <p:ph idx="1"/>
          </p:nvPr>
        </p:nvSpPr>
        <p:spPr/>
        <p:txBody>
          <a:bodyPr/>
          <a:p>
            <a:pPr algn="just"/>
            <a:r>
              <a:rPr lang="tr-TR" altLang="en-US"/>
              <a:t>İ</a:t>
            </a:r>
            <a:r>
              <a:rPr lang="en-US" altLang="en-US"/>
              <a:t>nsanlara kar</a:t>
            </a:r>
            <a:r>
              <a:rPr lang="en-US" altLang="en-US"/>
              <a:t>şı</a:t>
            </a:r>
            <a:r>
              <a:rPr lang="en-US" altLang="en-US"/>
              <a:t> güvensizlik, ba</a:t>
            </a:r>
            <a:r>
              <a:rPr lang="en-US" altLang="en-US"/>
              <a:t>ş</a:t>
            </a:r>
            <a:r>
              <a:rPr lang="en-US" altLang="en-US"/>
              <a:t>kalar</a:t>
            </a:r>
            <a:r>
              <a:rPr lang="en-US" altLang="en-US"/>
              <a:t>ı</a:t>
            </a:r>
            <a:r>
              <a:rPr lang="en-US" altLang="en-US"/>
              <a:t>n</a:t>
            </a:r>
            <a:r>
              <a:rPr lang="en-US" altLang="en-US"/>
              <a:t>ı</a:t>
            </a:r>
            <a:r>
              <a:rPr lang="en-US" altLang="en-US"/>
              <a:t> su</a:t>
            </a:r>
            <a:r>
              <a:rPr lang="en-US" altLang="en-US"/>
              <a:t>ç</a:t>
            </a:r>
            <a:r>
              <a:rPr lang="en-US" altLang="en-US"/>
              <a:t>lamak, randevulara</a:t>
            </a:r>
            <a:r>
              <a:rPr lang="tr-TR" altLang="en-US"/>
              <a:t> </a:t>
            </a:r>
            <a:r>
              <a:rPr lang="en-US" altLang="en-US"/>
              <a:t>gitmemek veya </a:t>
            </a:r>
            <a:r>
              <a:rPr lang="en-US" altLang="en-US"/>
              <a:t>ç</a:t>
            </a:r>
            <a:r>
              <a:rPr lang="en-US" altLang="en-US"/>
              <a:t>ok k</a:t>
            </a:r>
            <a:r>
              <a:rPr lang="en-US" altLang="en-US"/>
              <a:t>ı</a:t>
            </a:r>
            <a:r>
              <a:rPr lang="en-US" altLang="en-US"/>
              <a:t>sa zaman kala iptal etmek, </a:t>
            </a:r>
            <a:r>
              <a:rPr lang="en-US" altLang="en-US"/>
              <a:t>İ</a:t>
            </a:r>
            <a:r>
              <a:rPr lang="en-US" altLang="en-US"/>
              <a:t>nsanlarda hata bulmaya </a:t>
            </a:r>
            <a:r>
              <a:rPr lang="en-US" altLang="en-US"/>
              <a:t>ç</a:t>
            </a:r>
            <a:r>
              <a:rPr lang="en-US" altLang="en-US"/>
              <a:t>al</a:t>
            </a:r>
            <a:r>
              <a:rPr lang="en-US" altLang="en-US"/>
              <a:t>ış</a:t>
            </a:r>
            <a:r>
              <a:rPr lang="en-US" altLang="en-US"/>
              <a:t>mak ve sözle rencide etmek, haddinden fazla savunmac</a:t>
            </a:r>
            <a:r>
              <a:rPr lang="en-US" altLang="en-US"/>
              <a:t>ı</a:t>
            </a:r>
            <a:r>
              <a:rPr lang="en-US" altLang="en-US"/>
              <a:t> tutum, bir </a:t>
            </a:r>
            <a:r>
              <a:rPr lang="en-US" altLang="en-US"/>
              <a:t>ç</a:t>
            </a:r>
            <a:r>
              <a:rPr lang="en-US" altLang="en-US"/>
              <a:t>ok ki</a:t>
            </a:r>
            <a:r>
              <a:rPr lang="en-US" altLang="en-US"/>
              <a:t>ş</a:t>
            </a:r>
            <a:r>
              <a:rPr lang="en-US" altLang="en-US"/>
              <a:t>iye birden küs olmak, konu</a:t>
            </a:r>
            <a:r>
              <a:rPr lang="en-US" altLang="en-US"/>
              <a:t>ş</a:t>
            </a:r>
            <a:r>
              <a:rPr lang="en-US" altLang="en-US"/>
              <a:t>mamak.</a:t>
            </a:r>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sym typeface="+mn-ea"/>
              </a:rPr>
              <a:t>Stres Belirtileri ve Aşamaları</a:t>
            </a:r>
            <a:endParaRPr lang="en-US"/>
          </a:p>
        </p:txBody>
      </p:sp>
      <p:sp>
        <p:nvSpPr>
          <p:cNvPr id="3" name="Content Placeholder 2"/>
          <p:cNvSpPr>
            <a:spLocks noGrp="1"/>
          </p:cNvSpPr>
          <p:nvPr>
            <p:ph idx="1"/>
          </p:nvPr>
        </p:nvSpPr>
        <p:spPr>
          <a:xfrm>
            <a:off x="212090" y="1905000"/>
            <a:ext cx="8608695" cy="4114800"/>
          </a:xfrm>
        </p:spPr>
        <p:txBody>
          <a:bodyPr/>
          <a:p>
            <a:pPr algn="just"/>
            <a:r>
              <a:rPr lang="en-US" altLang="en-US"/>
              <a:t>Ola</a:t>
            </a:r>
            <a:r>
              <a:rPr lang="en-US" altLang="en-US"/>
              <a:t>ğ</a:t>
            </a:r>
            <a:r>
              <a:rPr lang="en-US" altLang="en-US"/>
              <a:t>an durumlar d</a:t>
            </a:r>
            <a:r>
              <a:rPr lang="en-US" altLang="en-US"/>
              <a:t>ışı</a:t>
            </a:r>
            <a:r>
              <a:rPr lang="en-US" altLang="en-US"/>
              <a:t>nda bu belirtiler s</a:t>
            </a:r>
            <a:r>
              <a:rPr lang="en-US" altLang="en-US"/>
              <a:t>ı</a:t>
            </a:r>
            <a:r>
              <a:rPr lang="en-US" altLang="en-US"/>
              <a:t>k görülmeye ba</a:t>
            </a:r>
            <a:r>
              <a:rPr lang="en-US" altLang="en-US"/>
              <a:t>ş</a:t>
            </a:r>
            <a:r>
              <a:rPr lang="en-US" altLang="en-US"/>
              <a:t>larsa, bireyler stres alt</a:t>
            </a:r>
            <a:r>
              <a:rPr lang="en-US" altLang="en-US"/>
              <a:t>ı</a:t>
            </a:r>
            <a:r>
              <a:rPr lang="en-US" altLang="en-US"/>
              <a:t>nda demektir. Stresi kontrol etmenin ilk ad</a:t>
            </a:r>
            <a:r>
              <a:rPr lang="en-US" altLang="en-US"/>
              <a:t>ı</a:t>
            </a:r>
            <a:r>
              <a:rPr lang="en-US" altLang="en-US"/>
              <a:t>m</a:t>
            </a:r>
            <a:r>
              <a:rPr lang="en-US" altLang="en-US"/>
              <a:t>ı</a:t>
            </a:r>
            <a:r>
              <a:rPr lang="en-US" altLang="en-US"/>
              <a:t>, stresin fark</a:t>
            </a:r>
            <a:r>
              <a:rPr lang="en-US" altLang="en-US"/>
              <a:t>ı</a:t>
            </a:r>
            <a:r>
              <a:rPr lang="en-US" altLang="en-US"/>
              <a:t>nda olmakt</a:t>
            </a:r>
            <a:r>
              <a:rPr lang="en-US" altLang="en-US"/>
              <a:t>ı</a:t>
            </a:r>
            <a:r>
              <a:rPr lang="en-US" altLang="en-US"/>
              <a:t>r. Yap</a:t>
            </a:r>
            <a:r>
              <a:rPr lang="en-US" altLang="en-US"/>
              <a:t>ı</a:t>
            </a:r>
            <a:r>
              <a:rPr lang="en-US" altLang="en-US"/>
              <a:t>lmas</a:t>
            </a:r>
            <a:r>
              <a:rPr lang="en-US" altLang="en-US"/>
              <a:t>ı</a:t>
            </a:r>
            <a:r>
              <a:rPr lang="en-US" altLang="en-US"/>
              <a:t> gereken, bireyin kendi fiziksel, duygusal, zihinsel ve sosyal özelliklerini iyi analiz etmesi ve normal d</a:t>
            </a:r>
            <a:r>
              <a:rPr lang="en-US" altLang="en-US"/>
              <a:t>ışı</a:t>
            </a:r>
            <a:r>
              <a:rPr lang="tr-TR"/>
              <a:t> </a:t>
            </a:r>
            <a:r>
              <a:rPr lang="en-US" altLang="en-US"/>
              <a:t>durumlardaki bu belirtilerin fark</a:t>
            </a:r>
            <a:r>
              <a:rPr lang="en-US" altLang="en-US"/>
              <a:t>ı</a:t>
            </a:r>
            <a:r>
              <a:rPr lang="en-US" altLang="en-US"/>
              <a:t>na vararak stres yarat</a:t>
            </a:r>
            <a:r>
              <a:rPr lang="en-US" altLang="en-US"/>
              <a:t>ı</a:t>
            </a:r>
            <a:r>
              <a:rPr lang="en-US" altLang="en-US"/>
              <a:t>c</a:t>
            </a:r>
            <a:r>
              <a:rPr lang="en-US" altLang="en-US"/>
              <a:t>ı</a:t>
            </a:r>
            <a:r>
              <a:rPr lang="en-US" altLang="en-US"/>
              <a:t> durumla en iyi </a:t>
            </a:r>
            <a:r>
              <a:rPr lang="en-US" altLang="en-US"/>
              <a:t>ş</a:t>
            </a:r>
            <a:r>
              <a:rPr lang="en-US" altLang="en-US"/>
              <a:t>ekilde ba</a:t>
            </a:r>
            <a:r>
              <a:rPr lang="en-US" altLang="en-US"/>
              <a:t>ş</a:t>
            </a:r>
            <a:r>
              <a:rPr lang="en-US" altLang="en-US"/>
              <a:t>a </a:t>
            </a:r>
            <a:r>
              <a:rPr lang="en-US" altLang="en-US"/>
              <a:t>çı</a:t>
            </a:r>
            <a:r>
              <a:rPr lang="en-US" altLang="en-US"/>
              <a:t>kabilmesidir.</a:t>
            </a:r>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sym typeface="+mn-ea"/>
              </a:rPr>
              <a:t>Stres Belirtileri ve Aşamaları</a:t>
            </a:r>
            <a:endParaRPr lang="en-US"/>
          </a:p>
        </p:txBody>
      </p:sp>
      <p:sp>
        <p:nvSpPr>
          <p:cNvPr id="3" name="Content Placeholder 2"/>
          <p:cNvSpPr>
            <a:spLocks noGrp="1"/>
          </p:cNvSpPr>
          <p:nvPr>
            <p:ph idx="1"/>
          </p:nvPr>
        </p:nvSpPr>
        <p:spPr/>
        <p:txBody>
          <a:bodyPr/>
          <a:p>
            <a:r>
              <a:rPr lang="en-US" altLang="en-US">
                <a:sym typeface="+mn-ea"/>
              </a:rPr>
              <a:t>Stresi kontrol etmenin ilk adımı, stresin farkında olmaktır.</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57200" y="2427605"/>
            <a:ext cx="8229600" cy="1339215"/>
          </a:xfrm>
        </p:spPr>
        <p:txBody>
          <a:bodyPr/>
          <a:p>
            <a:r>
              <a:rPr lang="en-US" altLang="en-US"/>
              <a:t>Stresin Nedenleri ve Sonu</a:t>
            </a:r>
            <a:r>
              <a:rPr lang="en-US" altLang="en-US"/>
              <a:t>ç</a:t>
            </a:r>
            <a:r>
              <a:rPr lang="en-US" altLang="en-US"/>
              <a:t>lar</a:t>
            </a:r>
            <a:r>
              <a:rPr lang="en-US" altLang="en-US"/>
              <a:t>ı</a:t>
            </a:r>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Stres Nedir?</a:t>
            </a:r>
            <a:endParaRPr lang="tr-TR" altLang="en-US"/>
          </a:p>
        </p:txBody>
      </p:sp>
      <p:sp>
        <p:nvSpPr>
          <p:cNvPr id="3" name="Content Placeholder 2"/>
          <p:cNvSpPr>
            <a:spLocks noGrp="1"/>
          </p:cNvSpPr>
          <p:nvPr>
            <p:ph idx="1"/>
          </p:nvPr>
        </p:nvSpPr>
        <p:spPr/>
        <p:txBody>
          <a:bodyPr/>
          <a:p>
            <a:r>
              <a:rPr lang="en-US" altLang="en-US"/>
              <a:t>Stres bireyin dayanma gücünü a</a:t>
            </a:r>
            <a:r>
              <a:rPr lang="en-US" altLang="en-US"/>
              <a:t>ş</a:t>
            </a:r>
            <a:r>
              <a:rPr lang="en-US" altLang="en-US"/>
              <a:t>an, uyku düzenini bozan, beslenme düzenini alt üst eden ve bireye göre kendisini tehdit eden ili</a:t>
            </a:r>
            <a:r>
              <a:rPr lang="en-US" altLang="en-US"/>
              <a:t>ş</a:t>
            </a:r>
            <a:r>
              <a:rPr lang="en-US" altLang="en-US"/>
              <a:t>kilerin toplam</a:t>
            </a:r>
            <a:r>
              <a:rPr lang="en-US" altLang="en-US"/>
              <a:t>ı</a:t>
            </a:r>
            <a:r>
              <a:rPr lang="en-US" altLang="en-US"/>
              <a:t>d</a:t>
            </a:r>
            <a:r>
              <a:rPr lang="en-US" altLang="en-US"/>
              <a:t>ı</a:t>
            </a:r>
            <a:r>
              <a:rPr lang="en-US" altLang="en-US"/>
              <a:t>r.</a:t>
            </a:r>
            <a:endParaRPr lang="en-US" altLang="en-US"/>
          </a:p>
        </p:txBody>
      </p:sp>
      <p:pic>
        <p:nvPicPr>
          <p:cNvPr id="4" name="Picture 3"/>
          <p:cNvPicPr/>
          <p:nvPr/>
        </p:nvPicPr>
        <p:blipFill>
          <a:blip r:embed="rId1">
            <a:extLst>
              <a:ext uri="{96DAC541-7B7A-43D3-8B79-37D633B846F1}">
                <asvg:svgBlip xmlns:asvg="http://schemas.microsoft.com/office/drawing/2016/SVG/main" r:embed="rId2"/>
              </a:ext>
            </a:extLst>
          </a:blip>
          <a:stretch>
            <a:fillRect/>
          </a:stretch>
        </p:blipFill>
        <p:spPr>
          <a:xfrm>
            <a:off x="4381500" y="3238500"/>
            <a:ext cx="381000" cy="381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sym typeface="+mn-ea"/>
              </a:rPr>
              <a:t>Stresin Nedenleri ve Sonuçları</a:t>
            </a:r>
            <a:endParaRPr lang="en-US"/>
          </a:p>
        </p:txBody>
      </p:sp>
      <p:sp>
        <p:nvSpPr>
          <p:cNvPr id="3" name="Content Placeholder 2"/>
          <p:cNvSpPr>
            <a:spLocks noGrp="1"/>
          </p:cNvSpPr>
          <p:nvPr>
            <p:ph idx="1"/>
          </p:nvPr>
        </p:nvSpPr>
        <p:spPr/>
        <p:txBody>
          <a:bodyPr/>
          <a:p>
            <a:pPr algn="just"/>
            <a:r>
              <a:rPr lang="en-US" altLang="en-US"/>
              <a:t>Salamon Sorios taraf</a:t>
            </a:r>
            <a:r>
              <a:rPr lang="en-US" altLang="en-US"/>
              <a:t>ı</a:t>
            </a:r>
            <a:r>
              <a:rPr lang="en-US" altLang="en-US"/>
              <a:t>ndan, 1982 y</a:t>
            </a:r>
            <a:r>
              <a:rPr lang="en-US" altLang="en-US"/>
              <a:t>ı</a:t>
            </a:r>
            <a:r>
              <a:rPr lang="en-US" altLang="en-US"/>
              <a:t>l</a:t>
            </a:r>
            <a:r>
              <a:rPr lang="en-US" altLang="en-US"/>
              <a:t>ı</a:t>
            </a:r>
            <a:r>
              <a:rPr lang="en-US" altLang="en-US"/>
              <a:t>nda </a:t>
            </a:r>
            <a:r>
              <a:rPr lang="en-US" altLang="en-US"/>
              <a:t>İ</a:t>
            </a:r>
            <a:r>
              <a:rPr lang="en-US" altLang="en-US"/>
              <a:t>zmir’de yap</a:t>
            </a:r>
            <a:r>
              <a:rPr lang="en-US" altLang="en-US"/>
              <a:t>ı</a:t>
            </a:r>
            <a:r>
              <a:rPr lang="en-US" altLang="en-US"/>
              <a:t>lan ara</a:t>
            </a:r>
            <a:r>
              <a:rPr lang="en-US" altLang="en-US"/>
              <a:t>ş</a:t>
            </a:r>
            <a:r>
              <a:rPr lang="en-US" altLang="en-US"/>
              <a:t>t</a:t>
            </a:r>
            <a:r>
              <a:rPr lang="en-US" altLang="en-US"/>
              <a:t>ı</a:t>
            </a:r>
            <a:r>
              <a:rPr lang="en-US" altLang="en-US"/>
              <a:t>rma sonucunda Türkiye’ye özgü stres puanlar</a:t>
            </a:r>
            <a:r>
              <a:rPr lang="en-US" altLang="en-US"/>
              <a:t>ı</a:t>
            </a:r>
            <a:r>
              <a:rPr lang="en-US" altLang="en-US"/>
              <a:t> saptanm</a:t>
            </a:r>
            <a:r>
              <a:rPr lang="en-US" altLang="en-US"/>
              <a:t>ış</a:t>
            </a:r>
            <a:r>
              <a:rPr lang="en-US" altLang="en-US"/>
              <a:t>t</a:t>
            </a:r>
            <a:r>
              <a:rPr lang="en-US" altLang="en-US"/>
              <a:t>ı</a:t>
            </a:r>
            <a:r>
              <a:rPr lang="en-US" altLang="en-US"/>
              <a:t>r. 116 maddelik öl</a:t>
            </a:r>
            <a:r>
              <a:rPr lang="en-US" altLang="en-US"/>
              <a:t>ç</a:t>
            </a:r>
            <a:r>
              <a:rPr lang="en-US" altLang="en-US"/>
              <a:t>ekte yer alan hayat olaylar</a:t>
            </a:r>
            <a:r>
              <a:rPr lang="en-US" altLang="en-US"/>
              <a:t>ı</a:t>
            </a:r>
            <a:r>
              <a:rPr lang="en-US" altLang="en-US"/>
              <a:t> aras</a:t>
            </a:r>
            <a:r>
              <a:rPr lang="en-US" altLang="en-US"/>
              <a:t>ı</a:t>
            </a:r>
            <a:r>
              <a:rPr lang="en-US" altLang="en-US"/>
              <a:t>nda en yüksek stres de</a:t>
            </a:r>
            <a:r>
              <a:rPr lang="en-US" altLang="en-US"/>
              <a:t>ğ</a:t>
            </a:r>
            <a:r>
              <a:rPr lang="en-US" altLang="en-US"/>
              <a:t>eri ta</a:t>
            </a:r>
            <a:r>
              <a:rPr lang="en-US" altLang="en-US"/>
              <a:t>şı</a:t>
            </a:r>
            <a:r>
              <a:rPr lang="en-US" altLang="en-US"/>
              <a:t>yanlardan örnek olarak se</a:t>
            </a:r>
            <a:r>
              <a:rPr lang="en-US" altLang="en-US"/>
              <a:t>ç</a:t>
            </a:r>
            <a:r>
              <a:rPr lang="en-US" altLang="en-US"/>
              <a:t>ilenler a</a:t>
            </a:r>
            <a:r>
              <a:rPr lang="en-US" altLang="en-US"/>
              <a:t>ş</a:t>
            </a:r>
            <a:r>
              <a:rPr lang="en-US" altLang="en-US"/>
              <a:t>a</a:t>
            </a:r>
            <a:r>
              <a:rPr lang="en-US" altLang="en-US"/>
              <a:t>ğı</a:t>
            </a:r>
            <a:r>
              <a:rPr lang="en-US" altLang="en-US"/>
              <a:t>da Tablo 1’de verilmi</a:t>
            </a:r>
            <a:r>
              <a:rPr lang="en-US" altLang="en-US"/>
              <a:t>ş</a:t>
            </a:r>
            <a:r>
              <a:rPr lang="en-US" altLang="en-US"/>
              <a:t>tir.</a:t>
            </a:r>
            <a:endParaRPr lang="en-US"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sym typeface="+mn-ea"/>
              </a:rPr>
              <a:t>Stresin Nedenleri ve Sonuçları</a:t>
            </a:r>
            <a:endParaRPr lang="en-US"/>
          </a:p>
        </p:txBody>
      </p:sp>
      <p:sp>
        <p:nvSpPr>
          <p:cNvPr id="3" name="Content Placeholder 2"/>
          <p:cNvSpPr>
            <a:spLocks noGrp="1"/>
          </p:cNvSpPr>
          <p:nvPr>
            <p:ph idx="1"/>
          </p:nvPr>
        </p:nvSpPr>
        <p:spPr/>
        <p:txBody>
          <a:bodyPr/>
          <a:p>
            <a:pPr algn="just"/>
            <a:r>
              <a:rPr lang="en-US" altLang="en-US"/>
              <a:t>Bir kimse bir y</a:t>
            </a:r>
            <a:r>
              <a:rPr lang="en-US" altLang="en-US"/>
              <a:t>ı</a:t>
            </a:r>
            <a:r>
              <a:rPr lang="en-US" altLang="en-US"/>
              <a:t>l</a:t>
            </a:r>
            <a:r>
              <a:rPr lang="tr-TR" altLang="en-US"/>
              <a:t> </a:t>
            </a:r>
            <a:r>
              <a:rPr lang="en-US" altLang="en-US"/>
              <a:t>i</a:t>
            </a:r>
            <a:r>
              <a:rPr lang="en-US" altLang="en-US"/>
              <a:t>ç</a:t>
            </a:r>
            <a:r>
              <a:rPr lang="en-US" altLang="en-US"/>
              <a:t>inde toplam olarak 300 ya da daha yukar</a:t>
            </a:r>
            <a:r>
              <a:rPr lang="en-US" altLang="en-US"/>
              <a:t>ı</a:t>
            </a:r>
            <a:r>
              <a:rPr lang="en-US" altLang="en-US"/>
              <a:t> stres puan</a:t>
            </a:r>
            <a:r>
              <a:rPr lang="en-US" altLang="en-US"/>
              <a:t>ı</a:t>
            </a:r>
            <a:r>
              <a:rPr lang="en-US" altLang="en-US"/>
              <a:t> toplarsa, stresin a</a:t>
            </a:r>
            <a:r>
              <a:rPr lang="en-US" altLang="en-US"/>
              <a:t>ğı</a:t>
            </a:r>
            <a:r>
              <a:rPr lang="en-US" altLang="en-US"/>
              <a:t>rl</a:t>
            </a:r>
            <a:r>
              <a:rPr lang="en-US" altLang="en-US"/>
              <a:t>ığı</a:t>
            </a:r>
            <a:r>
              <a:rPr lang="en-US" altLang="en-US"/>
              <a:t> alt</a:t>
            </a:r>
            <a:r>
              <a:rPr lang="en-US" altLang="en-US"/>
              <a:t>ı</a:t>
            </a:r>
            <a:r>
              <a:rPr lang="en-US" altLang="en-US"/>
              <a:t>nda de</a:t>
            </a:r>
            <a:r>
              <a:rPr lang="en-US" altLang="en-US"/>
              <a:t>ğ</a:t>
            </a:r>
            <a:r>
              <a:rPr lang="en-US" altLang="en-US"/>
              <a:t>i</a:t>
            </a:r>
            <a:r>
              <a:rPr lang="en-US" altLang="en-US"/>
              <a:t>ş</a:t>
            </a:r>
            <a:r>
              <a:rPr lang="en-US" altLang="en-US"/>
              <a:t>ik bedensel ve psikolojik hastal</a:t>
            </a:r>
            <a:r>
              <a:rPr lang="en-US" altLang="en-US"/>
              <a:t>ı</a:t>
            </a:r>
            <a:r>
              <a:rPr lang="en-US" altLang="en-US"/>
              <a:t>klar geli</a:t>
            </a:r>
            <a:r>
              <a:rPr lang="en-US" altLang="en-US"/>
              <a:t>ş</a:t>
            </a:r>
            <a:r>
              <a:rPr lang="en-US" altLang="en-US"/>
              <a:t>time ihtimali artar. (Cücelo</a:t>
            </a:r>
            <a:r>
              <a:rPr lang="en-US" altLang="en-US"/>
              <a:t>ğ</a:t>
            </a:r>
            <a:r>
              <a:rPr lang="en-US" altLang="en-US"/>
              <a:t>lu, 2009)</a:t>
            </a:r>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sz="3200"/>
              <a:t>Tablo 1: Türkiye'de de</a:t>
            </a:r>
            <a:r>
              <a:rPr lang="en-US" altLang="en-US" sz="3200"/>
              <a:t>ğ</a:t>
            </a:r>
            <a:r>
              <a:rPr lang="en-US" altLang="en-US" sz="3200"/>
              <a:t>i</a:t>
            </a:r>
            <a:r>
              <a:rPr lang="en-US" altLang="en-US" sz="3200"/>
              <a:t>ş</a:t>
            </a:r>
            <a:r>
              <a:rPr lang="en-US" altLang="en-US" sz="3200"/>
              <a:t>ik ya</a:t>
            </a:r>
            <a:r>
              <a:rPr lang="en-US" altLang="en-US" sz="3200"/>
              <a:t>ş</a:t>
            </a:r>
            <a:r>
              <a:rPr lang="en-US" altLang="en-US" sz="3200"/>
              <a:t>am olaylar</a:t>
            </a:r>
            <a:r>
              <a:rPr lang="en-US" altLang="en-US" sz="3200"/>
              <a:t>ı</a:t>
            </a:r>
            <a:r>
              <a:rPr lang="en-US" altLang="en-US" sz="3200"/>
              <a:t>n</a:t>
            </a:r>
            <a:r>
              <a:rPr lang="en-US" altLang="en-US" sz="3200"/>
              <a:t>ı</a:t>
            </a:r>
            <a:r>
              <a:rPr lang="en-US" altLang="en-US" sz="3200"/>
              <a:t>n a</a:t>
            </a:r>
            <a:r>
              <a:rPr lang="en-US" altLang="en-US" sz="3200"/>
              <a:t>ğı</a:t>
            </a:r>
            <a:r>
              <a:rPr lang="en-US" altLang="en-US" sz="3200"/>
              <a:t>rl</a:t>
            </a:r>
            <a:r>
              <a:rPr lang="en-US" altLang="en-US" sz="3200"/>
              <a:t>ı</a:t>
            </a:r>
            <a:r>
              <a:rPr lang="en-US" altLang="en-US" sz="3200"/>
              <a:t>k puanlar</a:t>
            </a:r>
            <a:r>
              <a:rPr lang="en-US" altLang="en-US" sz="3200"/>
              <a:t>ı</a:t>
            </a:r>
            <a:endParaRPr lang="en-US" altLang="en-US" sz="3200"/>
          </a:p>
        </p:txBody>
      </p:sp>
      <p:graphicFrame>
        <p:nvGraphicFramePr>
          <p:cNvPr id="6" name="Content Placeholder 5"/>
          <p:cNvGraphicFramePr/>
          <p:nvPr>
            <p:ph idx="1"/>
          </p:nvPr>
        </p:nvGraphicFramePr>
        <p:xfrm>
          <a:off x="457200" y="1905000"/>
          <a:ext cx="8229600" cy="4572000"/>
        </p:xfrm>
        <a:graphic>
          <a:graphicData uri="http://schemas.openxmlformats.org/drawingml/2006/table">
            <a:tbl>
              <a:tblPr firstRow="1" bandRow="1">
                <a:tableStyleId>{5C22544A-7EE6-4342-B048-85BDC9FD1C3A}</a:tableStyleId>
              </a:tblPr>
              <a:tblGrid>
                <a:gridCol w="4114800"/>
                <a:gridCol w="4114800"/>
              </a:tblGrid>
              <a:tr h="381000">
                <a:tc>
                  <a:txBody>
                    <a:bodyPr/>
                    <a:p>
                      <a:pPr>
                        <a:buNone/>
                      </a:pPr>
                      <a:r>
                        <a:rPr lang="tr-TR" altLang="en-US"/>
                        <a:t>Olaylar</a:t>
                      </a:r>
                      <a:endParaRPr lang="tr-TR" altLang="en-US"/>
                    </a:p>
                  </a:txBody>
                  <a:tcPr/>
                </a:tc>
                <a:tc>
                  <a:txBody>
                    <a:bodyPr/>
                    <a:p>
                      <a:pPr algn="ctr">
                        <a:buNone/>
                      </a:pPr>
                      <a:r>
                        <a:rPr lang="tr-TR" altLang="en-US"/>
                        <a:t>Ağırlık Puanı</a:t>
                      </a:r>
                      <a:endParaRPr lang="tr-TR" altLang="en-US"/>
                    </a:p>
                  </a:txBody>
                  <a:tcPr/>
                </a:tc>
              </a:tr>
              <a:tr h="381000">
                <a:tc>
                  <a:txBody>
                    <a:bodyPr/>
                    <a:p>
                      <a:pPr>
                        <a:buNone/>
                      </a:pPr>
                      <a:r>
                        <a:rPr lang="tr-TR" altLang="en-US"/>
                        <a:t>Çocuğun ölümü</a:t>
                      </a:r>
                      <a:endParaRPr lang="tr-TR" altLang="en-US"/>
                    </a:p>
                  </a:txBody>
                  <a:tcPr/>
                </a:tc>
                <a:tc>
                  <a:txBody>
                    <a:bodyPr/>
                    <a:p>
                      <a:pPr algn="ctr">
                        <a:buNone/>
                      </a:pPr>
                      <a:r>
                        <a:rPr lang="tr-TR" altLang="en-US"/>
                        <a:t>92</a:t>
                      </a:r>
                      <a:endParaRPr lang="tr-TR" altLang="en-US"/>
                    </a:p>
                  </a:txBody>
                  <a:tcPr/>
                </a:tc>
              </a:tr>
              <a:tr h="381000">
                <a:tc>
                  <a:txBody>
                    <a:bodyPr/>
                    <a:p>
                      <a:pPr>
                        <a:buNone/>
                      </a:pPr>
                      <a:r>
                        <a:rPr lang="tr-TR" altLang="en-US"/>
                        <a:t>Eşin Ölümü</a:t>
                      </a:r>
                      <a:endParaRPr lang="tr-TR" altLang="en-US"/>
                    </a:p>
                  </a:txBody>
                  <a:tcPr/>
                </a:tc>
                <a:tc>
                  <a:txBody>
                    <a:bodyPr/>
                    <a:p>
                      <a:pPr algn="ctr">
                        <a:buNone/>
                      </a:pPr>
                      <a:r>
                        <a:rPr lang="tr-TR" altLang="en-US"/>
                        <a:t>90</a:t>
                      </a:r>
                      <a:endParaRPr lang="tr-TR" altLang="en-US"/>
                    </a:p>
                  </a:txBody>
                  <a:tcPr/>
                </a:tc>
              </a:tr>
              <a:tr h="381000">
                <a:tc>
                  <a:txBody>
                    <a:bodyPr/>
                    <a:p>
                      <a:pPr>
                        <a:buNone/>
                      </a:pPr>
                      <a:r>
                        <a:rPr lang="tr-TR" altLang="en-US"/>
                        <a:t>Anne veya babanın ölümü</a:t>
                      </a:r>
                      <a:endParaRPr lang="tr-TR" altLang="en-US"/>
                    </a:p>
                  </a:txBody>
                  <a:tcPr/>
                </a:tc>
                <a:tc>
                  <a:txBody>
                    <a:bodyPr/>
                    <a:p>
                      <a:pPr algn="ctr">
                        <a:buNone/>
                      </a:pPr>
                      <a:r>
                        <a:rPr lang="tr-TR" altLang="en-US"/>
                        <a:t>87</a:t>
                      </a:r>
                      <a:endParaRPr lang="tr-TR" altLang="en-US"/>
                    </a:p>
                  </a:txBody>
                  <a:tcPr/>
                </a:tc>
              </a:tr>
              <a:tr h="381000">
                <a:tc>
                  <a:txBody>
                    <a:bodyPr/>
                    <a:p>
                      <a:pPr>
                        <a:buNone/>
                      </a:pPr>
                      <a:r>
                        <a:rPr lang="tr-TR" altLang="en-US"/>
                        <a:t>Hapse mahkum olma</a:t>
                      </a:r>
                      <a:endParaRPr lang="tr-TR" altLang="en-US"/>
                    </a:p>
                  </a:txBody>
                  <a:tcPr/>
                </a:tc>
                <a:tc>
                  <a:txBody>
                    <a:bodyPr/>
                    <a:p>
                      <a:pPr algn="ctr">
                        <a:buNone/>
                      </a:pPr>
                      <a:r>
                        <a:rPr lang="tr-TR" altLang="en-US"/>
                        <a:t>87</a:t>
                      </a:r>
                      <a:endParaRPr lang="tr-TR" altLang="en-US"/>
                    </a:p>
                  </a:txBody>
                  <a:tcPr/>
                </a:tc>
              </a:tr>
              <a:tr h="381000">
                <a:tc>
                  <a:txBody>
                    <a:bodyPr/>
                    <a:p>
                      <a:pPr>
                        <a:buNone/>
                      </a:pPr>
                      <a:r>
                        <a:rPr lang="tr-TR" altLang="en-US"/>
                        <a:t>Çocuğun ağır biçimde hastalanması ve sakatlanması</a:t>
                      </a:r>
                      <a:endParaRPr lang="tr-TR" altLang="en-US"/>
                    </a:p>
                  </a:txBody>
                  <a:tcPr/>
                </a:tc>
                <a:tc>
                  <a:txBody>
                    <a:bodyPr/>
                    <a:p>
                      <a:pPr algn="ctr">
                        <a:buNone/>
                      </a:pPr>
                      <a:r>
                        <a:rPr lang="tr-TR" altLang="en-US"/>
                        <a:t>85</a:t>
                      </a:r>
                      <a:endParaRPr lang="tr-TR" altLang="en-US"/>
                    </a:p>
                  </a:txBody>
                  <a:tcPr/>
                </a:tc>
              </a:tr>
              <a:tr h="381000">
                <a:tc>
                  <a:txBody>
                    <a:bodyPr/>
                    <a:p>
                      <a:pPr>
                        <a:buNone/>
                      </a:pPr>
                      <a:r>
                        <a:rPr lang="tr-TR" altLang="en-US"/>
                        <a:t>Evlilik dışı hamilelik</a:t>
                      </a:r>
                      <a:endParaRPr lang="tr-TR" altLang="en-US"/>
                    </a:p>
                  </a:txBody>
                  <a:tcPr/>
                </a:tc>
                <a:tc>
                  <a:txBody>
                    <a:bodyPr/>
                    <a:p>
                      <a:pPr algn="ctr">
                        <a:buNone/>
                      </a:pPr>
                      <a:r>
                        <a:rPr lang="tr-TR" altLang="en-US"/>
                        <a:t>83</a:t>
                      </a:r>
                      <a:endParaRPr lang="tr-TR" altLang="en-US"/>
                    </a:p>
                  </a:txBody>
                  <a:tcPr/>
                </a:tc>
              </a:tr>
              <a:tr h="381000">
                <a:tc>
                  <a:txBody>
                    <a:bodyPr/>
                    <a:p>
                      <a:pPr>
                        <a:buNone/>
                      </a:pPr>
                      <a:r>
                        <a:rPr lang="tr-TR" altLang="en-US"/>
                        <a:t>İstemediği evliliği yapma</a:t>
                      </a:r>
                      <a:endParaRPr lang="tr-TR" altLang="en-US"/>
                    </a:p>
                  </a:txBody>
                  <a:tcPr/>
                </a:tc>
                <a:tc>
                  <a:txBody>
                    <a:bodyPr/>
                    <a:p>
                      <a:pPr algn="ctr">
                        <a:buNone/>
                      </a:pPr>
                      <a:r>
                        <a:rPr lang="tr-TR" altLang="en-US"/>
                        <a:t>83</a:t>
                      </a:r>
                      <a:endParaRPr lang="tr-TR" altLang="en-US"/>
                    </a:p>
                  </a:txBody>
                  <a:tcPr/>
                </a:tc>
              </a:tr>
              <a:tr h="381000">
                <a:tc>
                  <a:txBody>
                    <a:bodyPr/>
                    <a:p>
                      <a:pPr>
                        <a:buNone/>
                      </a:pPr>
                      <a:r>
                        <a:rPr lang="tr-TR" altLang="en-US"/>
                        <a:t>Eşin ağır hastalığı, kaza veya yaralanması</a:t>
                      </a:r>
                      <a:endParaRPr lang="tr-TR" altLang="en-US"/>
                    </a:p>
                  </a:txBody>
                  <a:tcPr/>
                </a:tc>
                <a:tc>
                  <a:txBody>
                    <a:bodyPr/>
                    <a:p>
                      <a:pPr algn="ctr">
                        <a:buNone/>
                      </a:pPr>
                      <a:r>
                        <a:rPr lang="tr-TR" altLang="en-US"/>
                        <a:t>79</a:t>
                      </a:r>
                      <a:endParaRPr lang="tr-TR" altLang="en-US"/>
                    </a:p>
                  </a:txBody>
                  <a:tcPr/>
                </a:tc>
              </a:tr>
              <a:tr h="381000">
                <a:tc>
                  <a:txBody>
                    <a:bodyPr/>
                    <a:p>
                      <a:pPr>
                        <a:buNone/>
                      </a:pPr>
                      <a:r>
                        <a:rPr lang="tr-TR" altLang="en-US"/>
                        <a:t>Anne-baba geçimsizliği ve ayrılma</a:t>
                      </a:r>
                      <a:endParaRPr lang="tr-TR" altLang="en-US"/>
                    </a:p>
                  </a:txBody>
                  <a:tcPr/>
                </a:tc>
                <a:tc>
                  <a:txBody>
                    <a:bodyPr/>
                    <a:p>
                      <a:pPr algn="ctr">
                        <a:buNone/>
                      </a:pPr>
                      <a:r>
                        <a:rPr lang="tr-TR" altLang="en-US"/>
                        <a:t>78</a:t>
                      </a:r>
                      <a:endParaRPr lang="tr-TR" altLang="en-US"/>
                    </a:p>
                  </a:txBody>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sz="3200">
                <a:sym typeface="+mn-ea"/>
              </a:rPr>
              <a:t>Tablo 1: Türkiye'de değişik yaşam olaylarının ağırlık puanları</a:t>
            </a:r>
            <a:endParaRPr lang="en-US" sz="3200"/>
          </a:p>
        </p:txBody>
      </p:sp>
      <p:graphicFrame>
        <p:nvGraphicFramePr>
          <p:cNvPr id="4" name="Content Placeholder 3"/>
          <p:cNvGraphicFramePr/>
          <p:nvPr>
            <p:ph idx="1"/>
            <p:custDataLst>
              <p:tags r:id="rId1"/>
            </p:custDataLst>
          </p:nvPr>
        </p:nvGraphicFramePr>
        <p:xfrm>
          <a:off x="457200" y="1671320"/>
          <a:ext cx="8229600" cy="3937000"/>
        </p:xfrm>
        <a:graphic>
          <a:graphicData uri="http://schemas.openxmlformats.org/drawingml/2006/table">
            <a:tbl>
              <a:tblPr firstRow="1" bandRow="1">
                <a:tableStyleId>{5C22544A-7EE6-4342-B048-85BDC9FD1C3A}</a:tableStyleId>
              </a:tblPr>
              <a:tblGrid>
                <a:gridCol w="4114800"/>
                <a:gridCol w="4114800"/>
              </a:tblGrid>
              <a:tr h="492125">
                <a:tc>
                  <a:txBody>
                    <a:bodyPr/>
                    <a:p>
                      <a:pPr>
                        <a:buNone/>
                      </a:pPr>
                      <a:r>
                        <a:rPr lang="tr-TR" altLang="en-US"/>
                        <a:t>Olaylar</a:t>
                      </a:r>
                      <a:endParaRPr lang="tr-TR" altLang="en-US"/>
                    </a:p>
                  </a:txBody>
                  <a:tcPr/>
                </a:tc>
                <a:tc>
                  <a:txBody>
                    <a:bodyPr/>
                    <a:p>
                      <a:pPr algn="ctr">
                        <a:buNone/>
                      </a:pPr>
                      <a:r>
                        <a:rPr lang="tr-TR" altLang="en-US"/>
                        <a:t>Ağırlık Puanı</a:t>
                      </a:r>
                      <a:endParaRPr lang="tr-TR" altLang="en-US"/>
                    </a:p>
                  </a:txBody>
                  <a:tcPr/>
                </a:tc>
              </a:tr>
              <a:tr h="492125">
                <a:tc>
                  <a:txBody>
                    <a:bodyPr/>
                    <a:p>
                      <a:pPr>
                        <a:buNone/>
                      </a:pPr>
                      <a:r>
                        <a:rPr lang="tr-TR" altLang="en-US"/>
                        <a:t>Eş ile ciddi anlaşmazlık</a:t>
                      </a:r>
                      <a:endParaRPr lang="tr-TR" altLang="en-US"/>
                    </a:p>
                  </a:txBody>
                  <a:tcPr/>
                </a:tc>
                <a:tc>
                  <a:txBody>
                    <a:bodyPr/>
                    <a:p>
                      <a:pPr algn="ctr">
                        <a:buNone/>
                      </a:pPr>
                      <a:r>
                        <a:rPr lang="tr-TR" altLang="en-US"/>
                        <a:t>77</a:t>
                      </a:r>
                      <a:endParaRPr lang="tr-TR" altLang="en-US"/>
                    </a:p>
                  </a:txBody>
                  <a:tcPr anchor="ctr" anchorCtr="0"/>
                </a:tc>
              </a:tr>
              <a:tr h="492125">
                <a:tc>
                  <a:txBody>
                    <a:bodyPr/>
                    <a:p>
                      <a:pPr>
                        <a:buNone/>
                      </a:pPr>
                      <a:r>
                        <a:rPr lang="tr-TR" altLang="en-US"/>
                        <a:t>Ağır hastalık kaza, yaralanma</a:t>
                      </a:r>
                      <a:endParaRPr lang="tr-TR" altLang="en-US"/>
                    </a:p>
                  </a:txBody>
                  <a:tcPr/>
                </a:tc>
                <a:tc>
                  <a:txBody>
                    <a:bodyPr/>
                    <a:p>
                      <a:pPr algn="ctr">
                        <a:buNone/>
                      </a:pPr>
                      <a:r>
                        <a:rPr lang="tr-TR" altLang="en-US"/>
                        <a:t>75</a:t>
                      </a:r>
                      <a:endParaRPr lang="tr-TR" altLang="en-US"/>
                    </a:p>
                  </a:txBody>
                  <a:tcPr anchor="ctr" anchorCtr="0"/>
                </a:tc>
              </a:tr>
              <a:tr h="492125">
                <a:tc>
                  <a:txBody>
                    <a:bodyPr/>
                    <a:p>
                      <a:pPr>
                        <a:buNone/>
                      </a:pPr>
                      <a:r>
                        <a:rPr lang="tr-TR" altLang="en-US"/>
                        <a:t>Boşanma </a:t>
                      </a:r>
                      <a:endParaRPr lang="tr-TR" altLang="en-US"/>
                    </a:p>
                  </a:txBody>
                  <a:tcPr/>
                </a:tc>
                <a:tc>
                  <a:txBody>
                    <a:bodyPr/>
                    <a:p>
                      <a:pPr algn="ctr">
                        <a:buNone/>
                      </a:pPr>
                      <a:r>
                        <a:rPr lang="tr-TR" altLang="en-US"/>
                        <a:t>73</a:t>
                      </a:r>
                      <a:endParaRPr lang="tr-TR" altLang="en-US"/>
                    </a:p>
                  </a:txBody>
                  <a:tcPr anchor="ctr" anchorCtr="0"/>
                </a:tc>
              </a:tr>
              <a:tr h="492125">
                <a:tc>
                  <a:txBody>
                    <a:bodyPr/>
                    <a:p>
                      <a:pPr>
                        <a:buNone/>
                      </a:pPr>
                      <a:r>
                        <a:rPr lang="tr-TR" altLang="en-US"/>
                        <a:t>Büyük ölçüde borçlanma</a:t>
                      </a:r>
                      <a:endParaRPr lang="tr-TR" altLang="en-US"/>
                    </a:p>
                  </a:txBody>
                  <a:tcPr/>
                </a:tc>
                <a:tc>
                  <a:txBody>
                    <a:bodyPr/>
                    <a:p>
                      <a:pPr algn="ctr">
                        <a:buNone/>
                      </a:pPr>
                      <a:r>
                        <a:rPr lang="tr-TR" altLang="en-US"/>
                        <a:t>72</a:t>
                      </a:r>
                      <a:endParaRPr lang="tr-TR" altLang="en-US"/>
                    </a:p>
                  </a:txBody>
                  <a:tcPr anchor="ctr" anchorCtr="0"/>
                </a:tc>
              </a:tr>
              <a:tr h="492125">
                <a:tc>
                  <a:txBody>
                    <a:bodyPr/>
                    <a:p>
                      <a:pPr>
                        <a:buNone/>
                      </a:pPr>
                      <a:r>
                        <a:rPr lang="tr-TR" altLang="en-US"/>
                        <a:t>Hakkında kötü söylentiler çıkarılma</a:t>
                      </a:r>
                      <a:endParaRPr lang="tr-TR" altLang="en-US"/>
                    </a:p>
                  </a:txBody>
                  <a:tcPr/>
                </a:tc>
                <a:tc>
                  <a:txBody>
                    <a:bodyPr/>
                    <a:p>
                      <a:pPr algn="ctr">
                        <a:buNone/>
                      </a:pPr>
                      <a:r>
                        <a:rPr lang="tr-TR" altLang="en-US"/>
                        <a:t>72</a:t>
                      </a:r>
                      <a:endParaRPr lang="tr-TR" altLang="en-US"/>
                    </a:p>
                  </a:txBody>
                  <a:tcPr anchor="ctr" anchorCtr="0"/>
                </a:tc>
              </a:tr>
              <a:tr h="492125">
                <a:tc>
                  <a:txBody>
                    <a:bodyPr/>
                    <a:p>
                      <a:pPr>
                        <a:buNone/>
                      </a:pPr>
                      <a:r>
                        <a:rPr lang="tr-TR" altLang="en-US"/>
                        <a:t>Evlilik dışı ilişkiye girme</a:t>
                      </a:r>
                      <a:endParaRPr lang="tr-TR" altLang="en-US"/>
                    </a:p>
                  </a:txBody>
                  <a:tcPr/>
                </a:tc>
                <a:tc>
                  <a:txBody>
                    <a:bodyPr/>
                    <a:p>
                      <a:pPr algn="ctr">
                        <a:buNone/>
                      </a:pPr>
                      <a:r>
                        <a:rPr lang="tr-TR" altLang="en-US"/>
                        <a:t>68</a:t>
                      </a:r>
                      <a:endParaRPr lang="tr-TR" altLang="en-US"/>
                    </a:p>
                  </a:txBody>
                  <a:tcPr anchor="ctr" anchorCtr="0"/>
                </a:tc>
              </a:tr>
              <a:tr h="492125">
                <a:tc>
                  <a:txBody>
                    <a:bodyPr/>
                    <a:p>
                      <a:pPr>
                        <a:buNone/>
                      </a:pPr>
                      <a:r>
                        <a:rPr lang="tr-TR" altLang="en-US"/>
                        <a:t>Çocuk düşürme veya çocuk yapma</a:t>
                      </a:r>
                      <a:endParaRPr lang="tr-TR" altLang="en-US"/>
                    </a:p>
                  </a:txBody>
                  <a:tcPr/>
                </a:tc>
                <a:tc>
                  <a:txBody>
                    <a:bodyPr/>
                    <a:p>
                      <a:pPr algn="ctr">
                        <a:buNone/>
                      </a:pPr>
                      <a:r>
                        <a:rPr lang="tr-TR" altLang="en-US"/>
                        <a:t>68</a:t>
                      </a:r>
                      <a:endParaRPr lang="tr-TR" altLang="en-US"/>
                    </a:p>
                  </a:txBody>
                  <a:tcPr anchor="ctr" anchorCtr="0"/>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sz="3200">
                <a:sym typeface="+mn-ea"/>
              </a:rPr>
              <a:t>Tablo 1: Türkiye'de değişik yaşam olaylarının ağırlık puanları</a:t>
            </a:r>
            <a:endParaRPr lang="en-US" sz="3200"/>
          </a:p>
        </p:txBody>
      </p:sp>
      <p:graphicFrame>
        <p:nvGraphicFramePr>
          <p:cNvPr id="4" name="Content Placeholder 3"/>
          <p:cNvGraphicFramePr/>
          <p:nvPr>
            <p:ph idx="1"/>
          </p:nvPr>
        </p:nvGraphicFramePr>
        <p:xfrm>
          <a:off x="457200" y="1905000"/>
          <a:ext cx="8229600" cy="3429000"/>
        </p:xfrm>
        <a:graphic>
          <a:graphicData uri="http://schemas.openxmlformats.org/drawingml/2006/table">
            <a:tbl>
              <a:tblPr firstRow="1" bandRow="1">
                <a:tableStyleId>{5C22544A-7EE6-4342-B048-85BDC9FD1C3A}</a:tableStyleId>
              </a:tblPr>
              <a:tblGrid>
                <a:gridCol w="4114800"/>
                <a:gridCol w="4114800"/>
              </a:tblGrid>
              <a:tr h="381000">
                <a:tc>
                  <a:txBody>
                    <a:bodyPr/>
                    <a:p>
                      <a:pPr>
                        <a:buNone/>
                      </a:pPr>
                      <a:r>
                        <a:rPr lang="tr-TR" altLang="en-US"/>
                        <a:t>Olaylar</a:t>
                      </a:r>
                      <a:endParaRPr lang="tr-TR" altLang="en-US"/>
                    </a:p>
                  </a:txBody>
                  <a:tcPr/>
                </a:tc>
                <a:tc>
                  <a:txBody>
                    <a:bodyPr/>
                    <a:p>
                      <a:pPr algn="ctr">
                        <a:buNone/>
                      </a:pPr>
                      <a:r>
                        <a:rPr lang="tr-TR" altLang="en-US"/>
                        <a:t>Ağırlık Puanı</a:t>
                      </a:r>
                      <a:endParaRPr lang="tr-TR" altLang="en-US"/>
                    </a:p>
                  </a:txBody>
                  <a:tcPr/>
                </a:tc>
              </a:tr>
              <a:tr h="381000">
                <a:tc>
                  <a:txBody>
                    <a:bodyPr/>
                    <a:p>
                      <a:pPr>
                        <a:buNone/>
                      </a:pPr>
                      <a:r>
                        <a:rPr lang="tr-TR" altLang="en-US"/>
                        <a:t>Yakın bir dostun ölümü</a:t>
                      </a:r>
                      <a:endParaRPr lang="tr-TR" altLang="en-US"/>
                    </a:p>
                  </a:txBody>
                  <a:tcPr/>
                </a:tc>
                <a:tc>
                  <a:txBody>
                    <a:bodyPr/>
                    <a:p>
                      <a:pPr algn="ctr">
                        <a:buNone/>
                      </a:pPr>
                      <a:r>
                        <a:rPr lang="tr-TR" altLang="en-US"/>
                        <a:t>66</a:t>
                      </a:r>
                      <a:endParaRPr lang="tr-TR" altLang="en-US"/>
                    </a:p>
                  </a:txBody>
                  <a:tcPr/>
                </a:tc>
              </a:tr>
              <a:tr h="381000">
                <a:tc>
                  <a:txBody>
                    <a:bodyPr/>
                    <a:p>
                      <a:pPr>
                        <a:buNone/>
                      </a:pPr>
                      <a:r>
                        <a:rPr lang="tr-TR" altLang="en-US"/>
                        <a:t>İstenmeyen gebelik</a:t>
                      </a:r>
                      <a:endParaRPr lang="tr-TR" altLang="en-US"/>
                    </a:p>
                  </a:txBody>
                  <a:tcPr/>
                </a:tc>
                <a:tc>
                  <a:txBody>
                    <a:bodyPr/>
                    <a:p>
                      <a:pPr algn="ctr">
                        <a:buNone/>
                      </a:pPr>
                      <a:r>
                        <a:rPr lang="tr-TR" altLang="en-US"/>
                        <a:t>65</a:t>
                      </a:r>
                      <a:endParaRPr lang="tr-TR" altLang="en-US"/>
                    </a:p>
                  </a:txBody>
                  <a:tcPr/>
                </a:tc>
              </a:tr>
              <a:tr h="381000">
                <a:tc>
                  <a:txBody>
                    <a:bodyPr/>
                    <a:p>
                      <a:pPr>
                        <a:buNone/>
                      </a:pPr>
                      <a:r>
                        <a:rPr lang="tr-TR" altLang="en-US"/>
                        <a:t>Anne-baba ile anlaşmazlık ve onlardan baskı görme</a:t>
                      </a:r>
                      <a:endParaRPr lang="tr-TR" altLang="en-US"/>
                    </a:p>
                  </a:txBody>
                  <a:tcPr/>
                </a:tc>
                <a:tc>
                  <a:txBody>
                    <a:bodyPr/>
                    <a:p>
                      <a:pPr algn="ctr">
                        <a:buNone/>
                      </a:pPr>
                      <a:r>
                        <a:rPr lang="tr-TR" altLang="en-US"/>
                        <a:t>64</a:t>
                      </a:r>
                      <a:endParaRPr lang="tr-TR" altLang="en-US"/>
                    </a:p>
                  </a:txBody>
                  <a:tcPr/>
                </a:tc>
              </a:tr>
              <a:tr h="381000">
                <a:tc>
                  <a:txBody>
                    <a:bodyPr/>
                    <a:p>
                      <a:pPr>
                        <a:buNone/>
                      </a:pPr>
                      <a:r>
                        <a:rPr lang="tr-TR" altLang="en-US"/>
                        <a:t>Çocuğun okul başarısızlığı </a:t>
                      </a:r>
                      <a:endParaRPr lang="tr-TR" altLang="en-US"/>
                    </a:p>
                  </a:txBody>
                  <a:tcPr/>
                </a:tc>
                <a:tc>
                  <a:txBody>
                    <a:bodyPr/>
                    <a:p>
                      <a:pPr algn="ctr">
                        <a:buNone/>
                      </a:pPr>
                      <a:r>
                        <a:rPr lang="tr-TR" altLang="en-US"/>
                        <a:t>62</a:t>
                      </a:r>
                      <a:endParaRPr lang="tr-TR" altLang="en-US"/>
                    </a:p>
                  </a:txBody>
                  <a:tcPr/>
                </a:tc>
              </a:tr>
              <a:tr h="381000">
                <a:tc>
                  <a:txBody>
                    <a:bodyPr/>
                    <a:p>
                      <a:pPr>
                        <a:buNone/>
                      </a:pPr>
                      <a:r>
                        <a:rPr lang="tr-TR" altLang="en-US"/>
                        <a:t>Nişanlıdan ayrılma</a:t>
                      </a:r>
                      <a:endParaRPr lang="tr-TR" altLang="en-US"/>
                    </a:p>
                  </a:txBody>
                  <a:tcPr/>
                </a:tc>
                <a:tc>
                  <a:txBody>
                    <a:bodyPr/>
                    <a:p>
                      <a:pPr algn="ctr">
                        <a:buNone/>
                      </a:pPr>
                      <a:r>
                        <a:rPr lang="tr-TR" altLang="en-US"/>
                        <a:t>58</a:t>
                      </a:r>
                      <a:endParaRPr lang="tr-TR" altLang="en-US"/>
                    </a:p>
                  </a:txBody>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57200" y="2207260"/>
            <a:ext cx="8229600" cy="1466850"/>
          </a:xfrm>
        </p:spPr>
        <p:txBody>
          <a:bodyPr/>
          <a:p>
            <a:r>
              <a:rPr lang="en-US" altLang="en-US"/>
              <a:t>İş</a:t>
            </a:r>
            <a:r>
              <a:rPr lang="en-US" altLang="en-US"/>
              <a:t> Ya</a:t>
            </a:r>
            <a:r>
              <a:rPr lang="en-US" altLang="en-US"/>
              <a:t>ş</a:t>
            </a:r>
            <a:r>
              <a:rPr lang="en-US" altLang="en-US"/>
              <a:t>am</a:t>
            </a:r>
            <a:r>
              <a:rPr lang="en-US" altLang="en-US"/>
              <a:t>ı</a:t>
            </a:r>
            <a:r>
              <a:rPr lang="en-US" altLang="en-US"/>
              <a:t>nda Stresin Yeri</a:t>
            </a:r>
            <a:endParaRPr lang="en-US"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sym typeface="+mn-ea"/>
              </a:rPr>
              <a:t>İş Yaşamında Stresin Yeri</a:t>
            </a:r>
            <a:endParaRPr lang="en-US"/>
          </a:p>
        </p:txBody>
      </p:sp>
      <p:sp>
        <p:nvSpPr>
          <p:cNvPr id="3" name="Content Placeholder 2"/>
          <p:cNvSpPr>
            <a:spLocks noGrp="1"/>
          </p:cNvSpPr>
          <p:nvPr>
            <p:ph idx="1"/>
          </p:nvPr>
        </p:nvSpPr>
        <p:spPr/>
        <p:txBody>
          <a:bodyPr/>
          <a:p>
            <a:pPr algn="just"/>
            <a:r>
              <a:rPr lang="en-US" altLang="en-US"/>
              <a:t>Her i</a:t>
            </a:r>
            <a:r>
              <a:rPr lang="en-US" altLang="en-US"/>
              <a:t>ş</a:t>
            </a:r>
            <a:r>
              <a:rPr lang="en-US" altLang="en-US"/>
              <a:t>, potansiyel olarak bir stres kayna</a:t>
            </a:r>
            <a:r>
              <a:rPr lang="en-US" altLang="en-US"/>
              <a:t>ğı</a:t>
            </a:r>
            <a:r>
              <a:rPr lang="en-US" altLang="en-US"/>
              <a:t> olabilmektedir </a:t>
            </a:r>
            <a:r>
              <a:rPr lang="en-US" altLang="en-US"/>
              <a:t>ç</a:t>
            </a:r>
            <a:r>
              <a:rPr lang="en-US" altLang="en-US"/>
              <a:t>ünkü her i</a:t>
            </a:r>
            <a:r>
              <a:rPr lang="en-US" altLang="en-US"/>
              <a:t>ş</a:t>
            </a:r>
            <a:r>
              <a:rPr lang="en-US" altLang="en-US"/>
              <a:t>in bir tak</a:t>
            </a:r>
            <a:r>
              <a:rPr lang="en-US" altLang="en-US"/>
              <a:t>ı</a:t>
            </a:r>
            <a:r>
              <a:rPr lang="en-US" altLang="en-US"/>
              <a:t>m istekleri ve gerekleri olmas</a:t>
            </a:r>
            <a:r>
              <a:rPr lang="en-US" altLang="en-US"/>
              <a:t>ı</a:t>
            </a:r>
            <a:r>
              <a:rPr lang="en-US" altLang="en-US"/>
              <a:t> ka</a:t>
            </a:r>
            <a:r>
              <a:rPr lang="en-US" altLang="en-US"/>
              <a:t>çı</a:t>
            </a:r>
            <a:r>
              <a:rPr lang="en-US" altLang="en-US"/>
              <a:t>n</a:t>
            </a:r>
            <a:r>
              <a:rPr lang="en-US" altLang="en-US"/>
              <a:t>ı</a:t>
            </a:r>
            <a:r>
              <a:rPr lang="en-US" altLang="en-US"/>
              <a:t>lmazd</a:t>
            </a:r>
            <a:r>
              <a:rPr lang="en-US" altLang="en-US"/>
              <a:t>ı</a:t>
            </a:r>
            <a:r>
              <a:rPr lang="en-US" altLang="en-US"/>
              <a:t>r. Bu istekler ve gerekler ki</a:t>
            </a:r>
            <a:r>
              <a:rPr lang="en-US" altLang="en-US"/>
              <a:t>ş</a:t>
            </a:r>
            <a:r>
              <a:rPr lang="en-US" altLang="en-US"/>
              <a:t>ide strese neden olabilmektedir. (Bozkurt</a:t>
            </a:r>
            <a:r>
              <a:rPr lang="tr-TR" altLang="en-US"/>
              <a:t> </a:t>
            </a:r>
            <a:r>
              <a:rPr lang="en-US" altLang="en-US"/>
              <a:t>vd, 2010)</a:t>
            </a:r>
            <a:r>
              <a:rPr lang="tr-TR" altLang="en-US"/>
              <a:t>.</a:t>
            </a:r>
            <a:endParaRPr lang="tr-TR"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sym typeface="+mn-ea"/>
              </a:rPr>
              <a:t>İş Yaşamında Stresin Yeri</a:t>
            </a:r>
            <a:endParaRPr lang="en-US"/>
          </a:p>
        </p:txBody>
      </p:sp>
      <p:sp>
        <p:nvSpPr>
          <p:cNvPr id="3" name="Content Placeholder 2"/>
          <p:cNvSpPr>
            <a:spLocks noGrp="1"/>
          </p:cNvSpPr>
          <p:nvPr>
            <p:ph idx="1"/>
          </p:nvPr>
        </p:nvSpPr>
        <p:spPr/>
        <p:txBody>
          <a:bodyPr/>
          <a:p>
            <a:pPr algn="just"/>
            <a:r>
              <a:rPr lang="en-US" altLang="en-US"/>
              <a:t>Kurumlarda </a:t>
            </a:r>
            <a:r>
              <a:rPr lang="en-US" altLang="en-US"/>
              <a:t>ç</a:t>
            </a:r>
            <a:r>
              <a:rPr lang="en-US" altLang="en-US"/>
              <a:t>al</a:t>
            </a:r>
            <a:r>
              <a:rPr lang="en-US" altLang="en-US"/>
              <a:t>ış</a:t>
            </a:r>
            <a:r>
              <a:rPr lang="en-US" altLang="en-US"/>
              <a:t>an personelin rol belirsizli</a:t>
            </a:r>
            <a:r>
              <a:rPr lang="en-US" altLang="en-US"/>
              <a:t>ğ</a:t>
            </a:r>
            <a:r>
              <a:rPr lang="en-US" altLang="en-US"/>
              <a:t>i ve rol </a:t>
            </a:r>
            <a:r>
              <a:rPr lang="en-US" altLang="en-US"/>
              <a:t>ç</a:t>
            </a:r>
            <a:r>
              <a:rPr lang="en-US" altLang="en-US"/>
              <a:t>at</a:t>
            </a:r>
            <a:r>
              <a:rPr lang="en-US" altLang="en-US"/>
              <a:t>ış</a:t>
            </a:r>
            <a:r>
              <a:rPr lang="en-US" altLang="en-US"/>
              <a:t>mas</a:t>
            </a:r>
            <a:r>
              <a:rPr lang="en-US" altLang="en-US"/>
              <a:t>ı</a:t>
            </a:r>
            <a:r>
              <a:rPr lang="en-US" altLang="en-US"/>
              <a:t>n</a:t>
            </a:r>
            <a:r>
              <a:rPr lang="en-US" altLang="en-US"/>
              <a:t>ı</a:t>
            </a:r>
            <a:r>
              <a:rPr lang="en-US" altLang="en-US"/>
              <a:t>n i</a:t>
            </a:r>
            <a:r>
              <a:rPr lang="en-US" altLang="en-US"/>
              <a:t>ş</a:t>
            </a:r>
            <a:r>
              <a:rPr lang="en-US" altLang="en-US"/>
              <a:t> performanslar</a:t>
            </a:r>
            <a:r>
              <a:rPr lang="en-US" altLang="en-US"/>
              <a:t>ı</a:t>
            </a:r>
            <a:r>
              <a:rPr lang="en-US" altLang="en-US"/>
              <a:t>n</a:t>
            </a:r>
            <a:r>
              <a:rPr lang="en-US" altLang="en-US"/>
              <a:t>ı</a:t>
            </a:r>
            <a:r>
              <a:rPr lang="en-US" altLang="en-US"/>
              <a:t> ve i</a:t>
            </a:r>
            <a:r>
              <a:rPr lang="en-US" altLang="en-US"/>
              <a:t>ş</a:t>
            </a:r>
            <a:r>
              <a:rPr lang="en-US" altLang="en-US"/>
              <a:t> memnuniyetlerini dü</a:t>
            </a:r>
            <a:r>
              <a:rPr lang="en-US" altLang="en-US"/>
              <a:t>ş</a:t>
            </a:r>
            <a:r>
              <a:rPr lang="en-US" altLang="en-US"/>
              <a:t>ürdü</a:t>
            </a:r>
            <a:r>
              <a:rPr lang="en-US" altLang="en-US"/>
              <a:t>ğ</a:t>
            </a:r>
            <a:r>
              <a:rPr lang="en-US" altLang="en-US"/>
              <a:t>ü görülmü</a:t>
            </a:r>
            <a:r>
              <a:rPr lang="en-US" altLang="en-US"/>
              <a:t>ş</a:t>
            </a:r>
            <a:r>
              <a:rPr lang="en-US" altLang="en-US"/>
              <a:t>tür.</a:t>
            </a:r>
            <a:endParaRPr lang="en-US"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sym typeface="+mn-ea"/>
              </a:rPr>
              <a:t>İş Yaşamında Stresin Yeri</a:t>
            </a:r>
            <a:endParaRPr lang="en-US"/>
          </a:p>
        </p:txBody>
      </p:sp>
      <p:sp>
        <p:nvSpPr>
          <p:cNvPr id="3" name="Content Placeholder 2"/>
          <p:cNvSpPr>
            <a:spLocks noGrp="1"/>
          </p:cNvSpPr>
          <p:nvPr>
            <p:ph idx="1"/>
          </p:nvPr>
        </p:nvSpPr>
        <p:spPr/>
        <p:txBody>
          <a:bodyPr/>
          <a:p>
            <a:pPr algn="just"/>
            <a:r>
              <a:rPr lang="en-US" altLang="en-US"/>
              <a:t>Stresin i</a:t>
            </a:r>
            <a:r>
              <a:rPr lang="en-US" altLang="en-US"/>
              <a:t>ş</a:t>
            </a:r>
            <a:r>
              <a:rPr lang="en-US" altLang="en-US"/>
              <a:t>e devams</a:t>
            </a:r>
            <a:r>
              <a:rPr lang="en-US" altLang="en-US"/>
              <a:t>ı</a:t>
            </a:r>
            <a:r>
              <a:rPr lang="en-US" altLang="en-US"/>
              <a:t>zl</a:t>
            </a:r>
            <a:r>
              <a:rPr lang="en-US" altLang="en-US"/>
              <a:t>ı</a:t>
            </a:r>
            <a:r>
              <a:rPr lang="en-US" altLang="en-US"/>
              <a:t>k oranlar</a:t>
            </a:r>
            <a:r>
              <a:rPr lang="en-US" altLang="en-US"/>
              <a:t>ı</a:t>
            </a:r>
            <a:r>
              <a:rPr lang="en-US" altLang="en-US"/>
              <a:t>n</a:t>
            </a:r>
            <a:r>
              <a:rPr lang="en-US" altLang="en-US"/>
              <a:t>ı</a:t>
            </a:r>
            <a:r>
              <a:rPr lang="en-US" altLang="en-US"/>
              <a:t>n artmas</a:t>
            </a:r>
            <a:r>
              <a:rPr lang="en-US" altLang="en-US"/>
              <a:t>ı</a:t>
            </a:r>
            <a:r>
              <a:rPr lang="en-US" altLang="en-US"/>
              <a:t>na, tükenmi</a:t>
            </a:r>
            <a:r>
              <a:rPr lang="en-US" altLang="en-US"/>
              <a:t>ş</a:t>
            </a:r>
            <a:r>
              <a:rPr lang="en-US" altLang="en-US"/>
              <a:t>li</a:t>
            </a:r>
            <a:r>
              <a:rPr lang="en-US" altLang="en-US"/>
              <a:t>ğ</a:t>
            </a:r>
            <a:r>
              <a:rPr lang="en-US" altLang="en-US"/>
              <a:t>e, kazalara, i</a:t>
            </a:r>
            <a:r>
              <a:rPr lang="en-US" altLang="en-US"/>
              <a:t>ş</a:t>
            </a:r>
            <a:r>
              <a:rPr lang="en-US" altLang="en-US"/>
              <a:t>ten ayr</a:t>
            </a:r>
            <a:r>
              <a:rPr lang="en-US" altLang="en-US"/>
              <a:t>ı</a:t>
            </a:r>
            <a:r>
              <a:rPr lang="en-US" altLang="en-US"/>
              <a:t>lma iste</a:t>
            </a:r>
            <a:r>
              <a:rPr lang="en-US" altLang="en-US"/>
              <a:t>ğ</a:t>
            </a:r>
            <a:r>
              <a:rPr lang="en-US" altLang="en-US"/>
              <a:t>i ve hastal</a:t>
            </a:r>
            <a:r>
              <a:rPr lang="en-US" altLang="en-US"/>
              <a:t>ı</a:t>
            </a:r>
            <a:r>
              <a:rPr lang="en-US" altLang="en-US"/>
              <a:t>klara yol a</a:t>
            </a:r>
            <a:r>
              <a:rPr lang="en-US" altLang="en-US"/>
              <a:t>ç</a:t>
            </a:r>
            <a:r>
              <a:rPr lang="en-US" altLang="en-US"/>
              <a:t>t</a:t>
            </a:r>
            <a:r>
              <a:rPr lang="en-US" altLang="en-US"/>
              <a:t>ığı</a:t>
            </a:r>
            <a:r>
              <a:rPr lang="en-US" altLang="en-US"/>
              <a:t> görülmektedir. Stres, </a:t>
            </a:r>
            <a:r>
              <a:rPr lang="en-US" altLang="en-US"/>
              <a:t>ç</a:t>
            </a:r>
            <a:r>
              <a:rPr lang="en-US" altLang="en-US"/>
              <a:t>al</a:t>
            </a:r>
            <a:r>
              <a:rPr lang="en-US" altLang="en-US"/>
              <a:t>ış</a:t>
            </a:r>
            <a:r>
              <a:rPr lang="en-US" altLang="en-US"/>
              <a:t>anlar</a:t>
            </a:r>
            <a:r>
              <a:rPr lang="en-US" altLang="en-US"/>
              <a:t>ı</a:t>
            </a:r>
            <a:r>
              <a:rPr lang="en-US" altLang="en-US"/>
              <a:t> olumsuz yönde etkiledi</a:t>
            </a:r>
            <a:r>
              <a:rPr lang="en-US" altLang="en-US"/>
              <a:t>ğ</a:t>
            </a:r>
            <a:r>
              <a:rPr lang="en-US" altLang="en-US"/>
              <a:t>inde örgütün i</a:t>
            </a:r>
            <a:r>
              <a:rPr lang="en-US" altLang="en-US"/>
              <a:t>ş</a:t>
            </a:r>
            <a:r>
              <a:rPr lang="en-US" altLang="en-US"/>
              <a:t>leyi</a:t>
            </a:r>
            <a:r>
              <a:rPr lang="en-US" altLang="en-US"/>
              <a:t>ş</a:t>
            </a:r>
            <a:r>
              <a:rPr lang="en-US" altLang="en-US"/>
              <a:t>inde bozulmalara yol a</a:t>
            </a:r>
            <a:r>
              <a:rPr lang="en-US" altLang="en-US"/>
              <a:t>ç</a:t>
            </a:r>
            <a:r>
              <a:rPr lang="en-US" altLang="en-US"/>
              <a:t>an büyük bir sorun olarak </a:t>
            </a:r>
            <a:r>
              <a:rPr lang="en-US" altLang="en-US"/>
              <a:t>çı</a:t>
            </a:r>
            <a:r>
              <a:rPr lang="en-US" altLang="en-US"/>
              <a:t>kmaktad</a:t>
            </a:r>
            <a:r>
              <a:rPr lang="en-US" altLang="en-US"/>
              <a:t>ı</a:t>
            </a:r>
            <a:r>
              <a:rPr lang="en-US" altLang="en-US"/>
              <a:t>r.</a:t>
            </a:r>
            <a:endParaRPr lang="en-US"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sym typeface="+mn-ea"/>
              </a:rPr>
              <a:t>İş Yaşamında Stresin Yeri</a:t>
            </a:r>
            <a:endParaRPr lang="en-US"/>
          </a:p>
        </p:txBody>
      </p:sp>
      <p:sp>
        <p:nvSpPr>
          <p:cNvPr id="3" name="Content Placeholder 2"/>
          <p:cNvSpPr>
            <a:spLocks noGrp="1"/>
          </p:cNvSpPr>
          <p:nvPr>
            <p:ph idx="1"/>
          </p:nvPr>
        </p:nvSpPr>
        <p:spPr/>
        <p:txBody>
          <a:bodyPr/>
          <a:p>
            <a:pPr algn="just"/>
            <a:r>
              <a:rPr lang="en-US" altLang="en-US"/>
              <a:t>Bizi üzen olaylar genel olarak iki kategoriye ayr</a:t>
            </a:r>
            <a:r>
              <a:rPr lang="en-US" altLang="en-US"/>
              <a:t>ı</a:t>
            </a:r>
            <a:r>
              <a:rPr lang="en-US" altLang="en-US"/>
              <a:t>l</a:t>
            </a:r>
            <a:r>
              <a:rPr lang="en-US" altLang="en-US"/>
              <a:t>ı</a:t>
            </a:r>
            <a:r>
              <a:rPr lang="en-US" altLang="en-US"/>
              <a:t>r. Bir grup görevler, i</a:t>
            </a:r>
            <a:r>
              <a:rPr lang="en-US" altLang="en-US"/>
              <a:t>ş</a:t>
            </a:r>
            <a:r>
              <a:rPr lang="en-US" altLang="en-US"/>
              <a:t>ler, projeler ve atamalarla ilgilidir. Di</a:t>
            </a:r>
            <a:r>
              <a:rPr lang="en-US" altLang="en-US"/>
              <a:t>ğ</a:t>
            </a:r>
            <a:r>
              <a:rPr lang="en-US" altLang="en-US"/>
              <a:t>er grup i</a:t>
            </a:r>
            <a:r>
              <a:rPr lang="en-US" altLang="en-US"/>
              <a:t>ş</a:t>
            </a:r>
            <a:r>
              <a:rPr lang="en-US" altLang="en-US"/>
              <a:t> arkada</a:t>
            </a:r>
            <a:r>
              <a:rPr lang="en-US" altLang="en-US"/>
              <a:t>ş</a:t>
            </a:r>
            <a:r>
              <a:rPr lang="en-US" altLang="en-US"/>
              <a:t>lar</a:t>
            </a:r>
            <a:r>
              <a:rPr lang="en-US" altLang="en-US"/>
              <a:t>ı</a:t>
            </a:r>
            <a:r>
              <a:rPr lang="en-US" altLang="en-US"/>
              <a:t> ve yöneticilerle, yani insan faktörüyle ba</a:t>
            </a:r>
            <a:r>
              <a:rPr lang="en-US" altLang="en-US"/>
              <a:t>ğ</a:t>
            </a:r>
            <a:r>
              <a:rPr lang="en-US" altLang="en-US"/>
              <a:t>lant</a:t>
            </a:r>
            <a:r>
              <a:rPr lang="en-US" altLang="en-US"/>
              <a:t>ı</a:t>
            </a:r>
            <a:r>
              <a:rPr lang="en-US" altLang="en-US"/>
              <a:t>l</a:t>
            </a:r>
            <a:r>
              <a:rPr lang="en-US" altLang="en-US"/>
              <a:t>ı</a:t>
            </a:r>
            <a:r>
              <a:rPr lang="en-US" altLang="en-US"/>
              <a:t>d</a:t>
            </a:r>
            <a:r>
              <a:rPr lang="en-US" altLang="en-US"/>
              <a:t>ı</a:t>
            </a:r>
            <a:r>
              <a:rPr lang="en-US" altLang="en-US"/>
              <a:t>r</a:t>
            </a:r>
            <a:r>
              <a:rPr lang="tr-TR" altLang="en-US"/>
              <a:t> </a:t>
            </a:r>
            <a:r>
              <a:rPr lang="en-US" altLang="en-US"/>
              <a:t>(Göngör, 1993)</a:t>
            </a:r>
            <a:r>
              <a:rPr lang="tr-TR" altLang="en-US"/>
              <a:t>.</a:t>
            </a:r>
            <a:endParaRPr lang="tr-TR"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1"/>
          </p:nvPr>
        </p:nvPicPr>
        <p:blipFill>
          <a:blip r:embed="rId1"/>
          <a:stretch>
            <a:fillRect/>
          </a:stretch>
        </p:blipFill>
        <p:spPr>
          <a:xfrm>
            <a:off x="-125730" y="1270"/>
            <a:ext cx="9269095" cy="683006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t>Engellenmi</a:t>
            </a:r>
            <a:r>
              <a:rPr lang="en-US" altLang="en-US"/>
              <a:t>ş</a:t>
            </a:r>
            <a:r>
              <a:rPr lang="en-US" altLang="en-US"/>
              <a:t> h</a:t>
            </a:r>
            <a:r>
              <a:rPr lang="en-US" altLang="en-US"/>
              <a:t>ı</a:t>
            </a:r>
            <a:r>
              <a:rPr lang="en-US" altLang="en-US"/>
              <a:t>rslar</a:t>
            </a:r>
            <a:endParaRPr lang="en-US" altLang="en-US"/>
          </a:p>
        </p:txBody>
      </p:sp>
      <p:sp>
        <p:nvSpPr>
          <p:cNvPr id="3" name="Content Placeholder 2"/>
          <p:cNvSpPr>
            <a:spLocks noGrp="1"/>
          </p:cNvSpPr>
          <p:nvPr>
            <p:ph idx="1"/>
          </p:nvPr>
        </p:nvSpPr>
        <p:spPr/>
        <p:txBody>
          <a:bodyPr/>
          <a:p>
            <a:pPr algn="just"/>
            <a:r>
              <a:rPr lang="en-US" altLang="en-US"/>
              <a:t>Ki</a:t>
            </a:r>
            <a:r>
              <a:rPr lang="en-US" altLang="en-US"/>
              <a:t>ş</a:t>
            </a:r>
            <a:r>
              <a:rPr lang="en-US" altLang="en-US"/>
              <a:t>i e</a:t>
            </a:r>
            <a:r>
              <a:rPr lang="en-US" altLang="en-US"/>
              <a:t>ğ</a:t>
            </a:r>
            <a:r>
              <a:rPr lang="en-US" altLang="en-US"/>
              <a:t>er, gelmeyi istedi</a:t>
            </a:r>
            <a:r>
              <a:rPr lang="en-US" altLang="en-US"/>
              <a:t>ğ</a:t>
            </a:r>
            <a:r>
              <a:rPr lang="en-US" altLang="en-US"/>
              <a:t>i bir yönetim basama</a:t>
            </a:r>
            <a:r>
              <a:rPr lang="en-US" altLang="en-US"/>
              <a:t>ğı</a:t>
            </a:r>
            <a:r>
              <a:rPr lang="en-US" altLang="en-US"/>
              <a:t>n</a:t>
            </a:r>
            <a:r>
              <a:rPr lang="en-US" altLang="en-US"/>
              <a:t>ı</a:t>
            </a:r>
            <a:r>
              <a:rPr lang="en-US" altLang="en-US"/>
              <a:t>n alt</a:t>
            </a:r>
            <a:r>
              <a:rPr lang="en-US" altLang="en-US"/>
              <a:t>ı</a:t>
            </a:r>
            <a:r>
              <a:rPr lang="en-US" altLang="en-US"/>
              <a:t>nda bir yerlerde</a:t>
            </a:r>
            <a:r>
              <a:rPr lang="tr-TR" altLang="en-US"/>
              <a:t> </a:t>
            </a:r>
            <a:r>
              <a:rPr lang="en-US" altLang="en-US"/>
              <a:t>ç</a:t>
            </a:r>
            <a:r>
              <a:rPr lang="en-US" altLang="en-US"/>
              <a:t>al</a:t>
            </a:r>
            <a:r>
              <a:rPr lang="en-US" altLang="en-US"/>
              <a:t>ışı</a:t>
            </a:r>
            <a:r>
              <a:rPr lang="en-US" altLang="en-US"/>
              <a:t>yorsa, bu hayal k</a:t>
            </a:r>
            <a:r>
              <a:rPr lang="en-US" altLang="en-US"/>
              <a:t>ı</a:t>
            </a:r>
            <a:r>
              <a:rPr lang="en-US" altLang="en-US"/>
              <a:t>r</a:t>
            </a:r>
            <a:r>
              <a:rPr lang="en-US" altLang="en-US"/>
              <a:t>ı</a:t>
            </a:r>
            <a:r>
              <a:rPr lang="en-US" altLang="en-US"/>
              <a:t>kl</a:t>
            </a:r>
            <a:r>
              <a:rPr lang="en-US" altLang="en-US"/>
              <a:t>ığı</a:t>
            </a:r>
            <a:r>
              <a:rPr lang="en-US" altLang="en-US"/>
              <a:t> büyük bir olas</a:t>
            </a:r>
            <a:r>
              <a:rPr lang="en-US" altLang="en-US"/>
              <a:t>ı</a:t>
            </a:r>
            <a:r>
              <a:rPr lang="en-US" altLang="en-US"/>
              <a:t>l</a:t>
            </a:r>
            <a:r>
              <a:rPr lang="en-US" altLang="en-US"/>
              <a:t>ı</a:t>
            </a:r>
            <a:r>
              <a:rPr lang="en-US" altLang="en-US"/>
              <a:t>kla onu stres i</a:t>
            </a:r>
            <a:r>
              <a:rPr lang="en-US" altLang="en-US"/>
              <a:t>ç</a:t>
            </a:r>
            <a:r>
              <a:rPr lang="en-US" altLang="en-US"/>
              <a:t>ine sokacakt</a:t>
            </a:r>
            <a:r>
              <a:rPr lang="en-US" altLang="en-US"/>
              <a:t>ı</a:t>
            </a:r>
            <a:r>
              <a:rPr lang="en-US" altLang="en-US"/>
              <a:t>r. Böyle bir durum özellikle</a:t>
            </a:r>
            <a:r>
              <a:rPr lang="tr-TR" altLang="en-US"/>
              <a:t> </a:t>
            </a:r>
            <a:r>
              <a:rPr lang="en-US" altLang="en-US"/>
              <a:t>fazla duygusal insanlarda, daha fazla stres yaratacakt</a:t>
            </a:r>
            <a:r>
              <a:rPr lang="en-US" altLang="en-US"/>
              <a:t>ı</a:t>
            </a:r>
            <a:r>
              <a:rPr lang="en-US" altLang="en-US"/>
              <a:t>r. (Artan, 1986)</a:t>
            </a:r>
            <a:r>
              <a:rPr lang="tr-TR" altLang="en-US"/>
              <a:t>.</a:t>
            </a:r>
            <a:endParaRPr lang="tr-TR"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sym typeface="+mn-ea"/>
              </a:rPr>
              <a:t>Engellenmiş hırslar</a:t>
            </a:r>
            <a:endParaRPr lang="en-US"/>
          </a:p>
        </p:txBody>
      </p:sp>
      <p:sp>
        <p:nvSpPr>
          <p:cNvPr id="3" name="Content Placeholder 2"/>
          <p:cNvSpPr>
            <a:spLocks noGrp="1"/>
          </p:cNvSpPr>
          <p:nvPr>
            <p:ph idx="1"/>
          </p:nvPr>
        </p:nvSpPr>
        <p:spPr/>
        <p:txBody>
          <a:bodyPr/>
          <a:p>
            <a:pPr algn="just"/>
            <a:r>
              <a:rPr lang="en-US" altLang="en-US"/>
              <a:t>İş</a:t>
            </a:r>
            <a:r>
              <a:rPr lang="en-US" altLang="en-US"/>
              <a:t>e kar</a:t>
            </a:r>
            <a:r>
              <a:rPr lang="en-US" altLang="en-US"/>
              <a:t>şı</a:t>
            </a:r>
            <a:r>
              <a:rPr lang="en-US" altLang="en-US"/>
              <a:t> duyabilece</a:t>
            </a:r>
            <a:r>
              <a:rPr lang="en-US" altLang="en-US"/>
              <a:t>ğ</a:t>
            </a:r>
            <a:r>
              <a:rPr lang="en-US" altLang="en-US"/>
              <a:t>iniz heyacan ve enerjiyi öldüren </a:t>
            </a:r>
            <a:r>
              <a:rPr lang="en-US" altLang="en-US"/>
              <a:t>ş</a:t>
            </a:r>
            <a:r>
              <a:rPr lang="en-US" altLang="en-US"/>
              <a:t>ey, </a:t>
            </a:r>
            <a:r>
              <a:rPr lang="en-US" altLang="en-US"/>
              <a:t>ç</a:t>
            </a:r>
            <a:r>
              <a:rPr lang="en-US" altLang="en-US"/>
              <a:t>o</a:t>
            </a:r>
            <a:r>
              <a:rPr lang="en-US" altLang="en-US"/>
              <a:t>ğ</a:t>
            </a:r>
            <a:r>
              <a:rPr lang="en-US" altLang="en-US"/>
              <a:t>u zaman i</a:t>
            </a:r>
            <a:r>
              <a:rPr lang="en-US" altLang="en-US"/>
              <a:t>ş</a:t>
            </a:r>
            <a:r>
              <a:rPr lang="en-US" altLang="en-US"/>
              <a:t>in kendi do</a:t>
            </a:r>
            <a:r>
              <a:rPr lang="en-US" altLang="en-US"/>
              <a:t>ğ</a:t>
            </a:r>
            <a:r>
              <a:rPr lang="en-US" altLang="en-US"/>
              <a:t>as</a:t>
            </a:r>
            <a:r>
              <a:rPr lang="en-US" altLang="en-US"/>
              <a:t>ı</a:t>
            </a:r>
            <a:r>
              <a:rPr lang="en-US" altLang="en-US"/>
              <a:t> de</a:t>
            </a:r>
            <a:r>
              <a:rPr lang="en-US" altLang="en-US"/>
              <a:t>ğ</a:t>
            </a:r>
            <a:r>
              <a:rPr lang="en-US" altLang="en-US"/>
              <a:t>il,</a:t>
            </a:r>
            <a:r>
              <a:rPr lang="tr-TR" altLang="en-US"/>
              <a:t> </a:t>
            </a:r>
            <a:r>
              <a:rPr lang="en-US" altLang="en-US"/>
              <a:t>söz konusu i</a:t>
            </a:r>
            <a:r>
              <a:rPr lang="en-US" altLang="en-US"/>
              <a:t>ş</a:t>
            </a:r>
            <a:r>
              <a:rPr lang="en-US" altLang="en-US"/>
              <a:t>e kar</a:t>
            </a:r>
            <a:r>
              <a:rPr lang="en-US" altLang="en-US"/>
              <a:t>şı</a:t>
            </a:r>
            <a:r>
              <a:rPr lang="en-US" altLang="en-US"/>
              <a:t> i</a:t>
            </a:r>
            <a:r>
              <a:rPr lang="en-US" altLang="en-US"/>
              <a:t>ç</a:t>
            </a:r>
            <a:r>
              <a:rPr lang="en-US" altLang="en-US"/>
              <a:t>inizde ta</a:t>
            </a:r>
            <a:r>
              <a:rPr lang="en-US" altLang="en-US"/>
              <a:t>şı</a:t>
            </a:r>
            <a:r>
              <a:rPr lang="en-US" altLang="en-US"/>
              <a:t>d</a:t>
            </a:r>
            <a:r>
              <a:rPr lang="en-US" altLang="en-US"/>
              <a:t>ığı</a:t>
            </a:r>
            <a:r>
              <a:rPr lang="en-US" altLang="en-US"/>
              <a:t>n</a:t>
            </a:r>
            <a:r>
              <a:rPr lang="en-US" altLang="en-US"/>
              <a:t>ı</a:t>
            </a:r>
            <a:r>
              <a:rPr lang="en-US" altLang="en-US"/>
              <a:t>z olumsuz kabul ve beklentilerdir (Diker, 2004)</a:t>
            </a:r>
            <a:r>
              <a:rPr lang="tr-TR" altLang="en-US"/>
              <a:t>.</a:t>
            </a:r>
            <a:endParaRPr lang="tr-TR"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t>İş</a:t>
            </a:r>
            <a:r>
              <a:rPr lang="en-US" altLang="en-US"/>
              <a:t> Performans</a:t>
            </a:r>
            <a:r>
              <a:rPr lang="en-US" altLang="en-US"/>
              <a:t>ı</a:t>
            </a:r>
            <a:endParaRPr lang="en-US" altLang="en-US"/>
          </a:p>
        </p:txBody>
      </p:sp>
      <p:sp>
        <p:nvSpPr>
          <p:cNvPr id="3" name="Content Placeholder 2"/>
          <p:cNvSpPr>
            <a:spLocks noGrp="1"/>
          </p:cNvSpPr>
          <p:nvPr>
            <p:ph idx="1"/>
          </p:nvPr>
        </p:nvSpPr>
        <p:spPr>
          <a:xfrm>
            <a:off x="127000" y="1905000"/>
            <a:ext cx="8902065" cy="4114800"/>
          </a:xfrm>
        </p:spPr>
        <p:txBody>
          <a:bodyPr/>
          <a:p>
            <a:pPr algn="just"/>
            <a:r>
              <a:rPr lang="en-US" altLang="en-US"/>
              <a:t>Performans yabanc</a:t>
            </a:r>
            <a:r>
              <a:rPr lang="en-US" altLang="en-US"/>
              <a:t>ı</a:t>
            </a:r>
            <a:r>
              <a:rPr lang="en-US" altLang="en-US"/>
              <a:t> kökenli bir kelime olup dilimize “ba</a:t>
            </a:r>
            <a:r>
              <a:rPr lang="en-US" altLang="en-US"/>
              <a:t>ş</a:t>
            </a:r>
            <a:r>
              <a:rPr lang="en-US" altLang="en-US"/>
              <a:t>ar</a:t>
            </a:r>
            <a:r>
              <a:rPr lang="en-US" altLang="en-US"/>
              <a:t>ı</a:t>
            </a:r>
            <a:r>
              <a:rPr lang="en-US" altLang="en-US"/>
              <a:t>m” olarak </a:t>
            </a:r>
            <a:r>
              <a:rPr lang="en-US" altLang="en-US"/>
              <a:t>ç</a:t>
            </a:r>
            <a:r>
              <a:rPr lang="en-US" altLang="en-US"/>
              <a:t>evrilmi</a:t>
            </a:r>
            <a:r>
              <a:rPr lang="en-US" altLang="en-US"/>
              <a:t>ş</a:t>
            </a:r>
            <a:r>
              <a:rPr lang="en-US" altLang="en-US"/>
              <a:t>tir. (WEB1.2013)) Bireysel performans</a:t>
            </a:r>
            <a:r>
              <a:rPr lang="en-US" altLang="en-US"/>
              <a:t>ı</a:t>
            </a:r>
            <a:r>
              <a:rPr lang="en-US" altLang="en-US"/>
              <a:t> olu</a:t>
            </a:r>
            <a:r>
              <a:rPr lang="en-US" altLang="en-US"/>
              <a:t>ş</a:t>
            </a:r>
            <a:r>
              <a:rPr lang="en-US" altLang="en-US"/>
              <a:t>turan unsurlar, ne yap</a:t>
            </a:r>
            <a:r>
              <a:rPr lang="en-US" altLang="en-US"/>
              <a:t>ı</a:t>
            </a:r>
            <a:r>
              <a:rPr lang="en-US" altLang="en-US"/>
              <a:t>laca</a:t>
            </a:r>
            <a:r>
              <a:rPr lang="en-US" altLang="en-US"/>
              <a:t>ğı</a:t>
            </a:r>
            <a:r>
              <a:rPr lang="en-US" altLang="en-US"/>
              <a:t>n</a:t>
            </a:r>
            <a:r>
              <a:rPr lang="en-US" altLang="en-US"/>
              <a:t>ı</a:t>
            </a:r>
            <a:r>
              <a:rPr lang="en-US" altLang="en-US"/>
              <a:t>n bilinmesi (talimatlar</a:t>
            </a:r>
            <a:r>
              <a:rPr lang="en-US" altLang="en-US"/>
              <a:t>ı</a:t>
            </a:r>
            <a:r>
              <a:rPr lang="en-US" altLang="en-US"/>
              <a:t>n a</a:t>
            </a:r>
            <a:r>
              <a:rPr lang="en-US" altLang="en-US"/>
              <a:t>çı</a:t>
            </a:r>
            <a:r>
              <a:rPr lang="en-US" altLang="en-US"/>
              <a:t>k olmas</a:t>
            </a:r>
            <a:r>
              <a:rPr lang="en-US" altLang="en-US"/>
              <a:t>ı</a:t>
            </a:r>
            <a:r>
              <a:rPr lang="en-US" altLang="en-US"/>
              <a:t>), verilen görevleri yapabilecek beceriye sahip olma (yetkinlik) ve verilen görevleri yerine getirmeye isteklilik (adanma) </a:t>
            </a:r>
            <a:r>
              <a:rPr lang="en-US" altLang="en-US"/>
              <a:t>ş</a:t>
            </a:r>
            <a:r>
              <a:rPr lang="en-US" altLang="en-US"/>
              <a:t>eklinde s</a:t>
            </a:r>
            <a:r>
              <a:rPr lang="en-US" altLang="en-US"/>
              <a:t>ı</a:t>
            </a:r>
            <a:r>
              <a:rPr lang="en-US" altLang="en-US"/>
              <a:t>ralanmaktad</a:t>
            </a:r>
            <a:r>
              <a:rPr lang="en-US" altLang="en-US"/>
              <a:t>ı</a:t>
            </a:r>
            <a:r>
              <a:rPr lang="en-US" altLang="en-US"/>
              <a:t>r (</a:t>
            </a:r>
            <a:r>
              <a:rPr lang="en-US" altLang="en-US"/>
              <a:t>Ş</a:t>
            </a:r>
            <a:r>
              <a:rPr lang="en-US" altLang="en-US"/>
              <a:t>ahin </a:t>
            </a:r>
            <a:r>
              <a:rPr lang="en-US" altLang="en-US"/>
              <a:t>İ</a:t>
            </a:r>
            <a:r>
              <a:rPr lang="en-US" altLang="en-US"/>
              <a:t>pek, 2013)</a:t>
            </a:r>
            <a:r>
              <a:rPr lang="tr-TR" altLang="en-US"/>
              <a:t>.</a:t>
            </a:r>
            <a:endParaRPr lang="tr-TR"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t>İş</a:t>
            </a:r>
            <a:r>
              <a:rPr lang="en-US" altLang="en-US"/>
              <a:t> Performans</a:t>
            </a:r>
            <a:r>
              <a:rPr lang="en-US" altLang="en-US"/>
              <a:t>ı</a:t>
            </a:r>
            <a:endParaRPr lang="en-US" altLang="en-US"/>
          </a:p>
        </p:txBody>
      </p:sp>
      <p:sp>
        <p:nvSpPr>
          <p:cNvPr id="3" name="Content Placeholder 2"/>
          <p:cNvSpPr>
            <a:spLocks noGrp="1"/>
          </p:cNvSpPr>
          <p:nvPr>
            <p:ph idx="1"/>
          </p:nvPr>
        </p:nvSpPr>
        <p:spPr/>
        <p:txBody>
          <a:bodyPr/>
          <a:p>
            <a:pPr algn="just"/>
            <a:r>
              <a:rPr lang="en-US" altLang="en-US"/>
              <a:t>Stresin </a:t>
            </a:r>
            <a:r>
              <a:rPr lang="en-US" altLang="en-US"/>
              <a:t>ç</a:t>
            </a:r>
            <a:r>
              <a:rPr lang="en-US" altLang="en-US"/>
              <a:t>ok yönlü bir olgu oldu</a:t>
            </a:r>
            <a:r>
              <a:rPr lang="en-US" altLang="en-US"/>
              <a:t>ğ</a:t>
            </a:r>
            <a:r>
              <a:rPr lang="en-US" altLang="en-US"/>
              <a:t>u görülmektedir. Stresin olumsuz özellikleri olsada olumlu katk</a:t>
            </a:r>
            <a:r>
              <a:rPr lang="en-US" altLang="en-US"/>
              <a:t>ı</a:t>
            </a:r>
            <a:r>
              <a:rPr lang="en-US" altLang="en-US"/>
              <a:t>lar</a:t>
            </a:r>
            <a:r>
              <a:rPr lang="en-US" altLang="en-US"/>
              <a:t>ı</a:t>
            </a:r>
            <a:r>
              <a:rPr lang="en-US" altLang="en-US"/>
              <a:t>da vard</a:t>
            </a:r>
            <a:r>
              <a:rPr lang="en-US" altLang="en-US"/>
              <a:t>ı</a:t>
            </a:r>
            <a:r>
              <a:rPr lang="en-US" altLang="en-US"/>
              <a:t>r. </a:t>
            </a:r>
            <a:r>
              <a:rPr lang="en-US" altLang="en-US"/>
              <a:t>Ç</a:t>
            </a:r>
            <a:r>
              <a:rPr lang="en-US" altLang="en-US"/>
              <a:t>al</a:t>
            </a:r>
            <a:r>
              <a:rPr lang="en-US" altLang="en-US"/>
              <a:t>ış</a:t>
            </a:r>
            <a:r>
              <a:rPr lang="en-US" altLang="en-US"/>
              <a:t>anlar</a:t>
            </a:r>
            <a:r>
              <a:rPr lang="en-US" altLang="en-US"/>
              <a:t>ı</a:t>
            </a:r>
            <a:r>
              <a:rPr lang="en-US" altLang="en-US"/>
              <a:t>n performans</a:t>
            </a:r>
            <a:r>
              <a:rPr lang="en-US" altLang="en-US"/>
              <a:t>ı</a:t>
            </a:r>
            <a:r>
              <a:rPr lang="en-US" altLang="en-US"/>
              <a:t>n</a:t>
            </a:r>
            <a:r>
              <a:rPr lang="en-US" altLang="en-US"/>
              <a:t>ı</a:t>
            </a:r>
            <a:r>
              <a:rPr lang="en-US" altLang="en-US"/>
              <a:t> azaltt</a:t>
            </a:r>
            <a:r>
              <a:rPr lang="en-US" altLang="en-US"/>
              <a:t>ığı</a:t>
            </a:r>
            <a:r>
              <a:rPr lang="en-US" altLang="en-US"/>
              <a:t> gibi art</a:t>
            </a:r>
            <a:r>
              <a:rPr lang="en-US" altLang="en-US"/>
              <a:t>ı</a:t>
            </a:r>
            <a:r>
              <a:rPr lang="en-US" altLang="en-US"/>
              <a:t>rd</a:t>
            </a:r>
            <a:r>
              <a:rPr lang="en-US" altLang="en-US"/>
              <a:t>ığı</a:t>
            </a:r>
            <a:r>
              <a:rPr lang="en-US" altLang="en-US"/>
              <a:t> durumlarda söz konusudur.</a:t>
            </a:r>
            <a:endParaRPr lang="en-US"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1"/>
          </p:nvPr>
        </p:nvPicPr>
        <p:blipFill>
          <a:blip r:embed="rId1"/>
          <a:stretch>
            <a:fillRect/>
          </a:stretch>
        </p:blipFill>
        <p:spPr>
          <a:xfrm>
            <a:off x="1270" y="-45085"/>
            <a:ext cx="9137650" cy="68834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57200" y="1823720"/>
            <a:ext cx="8229600" cy="1919605"/>
          </a:xfrm>
        </p:spPr>
        <p:txBody>
          <a:bodyPr/>
          <a:p>
            <a:pPr algn="ctr"/>
            <a:r>
              <a:rPr lang="en-US" altLang="en-US"/>
              <a:t>Stres Kaynaklar</a:t>
            </a:r>
            <a:r>
              <a:rPr lang="en-US" altLang="en-US"/>
              <a:t>ı</a:t>
            </a:r>
            <a:endParaRPr lang="en-US"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t>Stres Kaynaklar</a:t>
            </a:r>
            <a:r>
              <a:rPr lang="en-US" altLang="en-US"/>
              <a:t>ı</a:t>
            </a:r>
            <a:endParaRPr lang="en-US" altLang="en-US"/>
          </a:p>
        </p:txBody>
      </p:sp>
      <p:sp>
        <p:nvSpPr>
          <p:cNvPr id="3" name="Content Placeholder 2"/>
          <p:cNvSpPr>
            <a:spLocks noGrp="1"/>
          </p:cNvSpPr>
          <p:nvPr>
            <p:ph idx="1"/>
          </p:nvPr>
        </p:nvSpPr>
        <p:spPr/>
        <p:txBody>
          <a:bodyPr/>
          <a:p>
            <a:pPr algn="just"/>
            <a:r>
              <a:rPr lang="en-US" altLang="en-US"/>
              <a:t>Stres kaynaklar</a:t>
            </a:r>
            <a:r>
              <a:rPr lang="en-US" altLang="en-US"/>
              <a:t>ı</a:t>
            </a:r>
            <a:r>
              <a:rPr lang="en-US" altLang="en-US"/>
              <a:t> bireysel ve örgütsel stres kaynaklar</a:t>
            </a:r>
            <a:r>
              <a:rPr lang="en-US" altLang="en-US"/>
              <a:t>ı</a:t>
            </a:r>
            <a:r>
              <a:rPr lang="en-US" altLang="en-US"/>
              <a:t> olmak üzere iki ana bölüme ayr</a:t>
            </a:r>
            <a:r>
              <a:rPr lang="en-US" altLang="en-US"/>
              <a:t>ı</a:t>
            </a:r>
            <a:r>
              <a:rPr lang="en-US" altLang="en-US"/>
              <a:t>lmaktad</a:t>
            </a:r>
            <a:r>
              <a:rPr lang="en-US" altLang="en-US"/>
              <a:t>ı</a:t>
            </a:r>
            <a:r>
              <a:rPr lang="en-US" altLang="en-US"/>
              <a:t>r:</a:t>
            </a:r>
            <a:endParaRPr lang="en-US"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t>Bireysel Stres Kaynaklar</a:t>
            </a:r>
            <a:r>
              <a:rPr lang="en-US" altLang="en-US"/>
              <a:t>ı</a:t>
            </a:r>
            <a:endParaRPr lang="en-US" altLang="en-US"/>
          </a:p>
        </p:txBody>
      </p:sp>
      <p:sp>
        <p:nvSpPr>
          <p:cNvPr id="3" name="Content Placeholder 2"/>
          <p:cNvSpPr>
            <a:spLocks noGrp="1"/>
          </p:cNvSpPr>
          <p:nvPr>
            <p:ph idx="1"/>
          </p:nvPr>
        </p:nvSpPr>
        <p:spPr/>
        <p:txBody>
          <a:bodyPr/>
          <a:p>
            <a:pPr algn="just"/>
            <a:r>
              <a:rPr lang="en-US" altLang="en-US"/>
              <a:t>Bireysel özelliklere ba</a:t>
            </a:r>
            <a:r>
              <a:rPr lang="en-US" altLang="en-US"/>
              <a:t>ğ</a:t>
            </a:r>
            <a:r>
              <a:rPr lang="en-US" altLang="en-US"/>
              <a:t>l</a:t>
            </a:r>
            <a:r>
              <a:rPr lang="en-US" altLang="en-US"/>
              <a:t>ı</a:t>
            </a:r>
            <a:r>
              <a:rPr lang="en-US" altLang="en-US"/>
              <a:t> stres kaynaklar</a:t>
            </a:r>
            <a:r>
              <a:rPr lang="en-US" altLang="en-US"/>
              <a:t>ı</a:t>
            </a:r>
            <a:r>
              <a:rPr lang="en-US" altLang="en-US"/>
              <a:t>n</a:t>
            </a:r>
            <a:r>
              <a:rPr lang="en-US" altLang="en-US"/>
              <a:t>ı</a:t>
            </a:r>
            <a:r>
              <a:rPr lang="en-US" altLang="en-US"/>
              <a:t>n ilk alt bölümünü olu</a:t>
            </a:r>
            <a:r>
              <a:rPr lang="en-US" altLang="en-US"/>
              <a:t>ş</a:t>
            </a:r>
            <a:r>
              <a:rPr lang="en-US" altLang="en-US"/>
              <a:t>turan bireysel özelliklere ba</a:t>
            </a:r>
            <a:r>
              <a:rPr lang="en-US" altLang="en-US"/>
              <a:t>ğ</a:t>
            </a:r>
            <a:r>
              <a:rPr lang="en-US" altLang="en-US"/>
              <a:t>l</a:t>
            </a:r>
            <a:r>
              <a:rPr lang="en-US" altLang="en-US"/>
              <a:t>ı</a:t>
            </a:r>
            <a:r>
              <a:rPr lang="en-US" altLang="en-US"/>
              <a:t> stres kaynaklar</a:t>
            </a:r>
            <a:r>
              <a:rPr lang="en-US" altLang="en-US"/>
              <a:t>ı</a:t>
            </a:r>
            <a:r>
              <a:rPr lang="en-US" altLang="en-US"/>
              <a:t>: kayg</a:t>
            </a:r>
            <a:r>
              <a:rPr lang="en-US" altLang="en-US"/>
              <a:t>ı</a:t>
            </a:r>
            <a:r>
              <a:rPr lang="en-US" altLang="en-US"/>
              <a:t> düzeyi, belirsizliklere kar</a:t>
            </a:r>
            <a:r>
              <a:rPr lang="en-US" altLang="en-US"/>
              <a:t>şı</a:t>
            </a:r>
            <a:r>
              <a:rPr lang="en-US" altLang="en-US"/>
              <a:t> tolerens,</a:t>
            </a:r>
            <a:r>
              <a:rPr lang="tr-TR" altLang="en-US"/>
              <a:t> </a:t>
            </a:r>
            <a:r>
              <a:rPr lang="en-US" altLang="en-US"/>
              <a:t>heyecan düzeyi, i</a:t>
            </a:r>
            <a:r>
              <a:rPr lang="en-US" altLang="en-US"/>
              <a:t>ş</a:t>
            </a:r>
            <a:r>
              <a:rPr lang="en-US" altLang="en-US"/>
              <a:t> hayat</a:t>
            </a:r>
            <a:r>
              <a:rPr lang="en-US" altLang="en-US"/>
              <a:t>ı</a:t>
            </a:r>
            <a:r>
              <a:rPr lang="en-US" altLang="en-US"/>
              <a:t>n</a:t>
            </a:r>
            <a:r>
              <a:rPr lang="en-US" altLang="en-US"/>
              <a:t>ı</a:t>
            </a:r>
            <a:r>
              <a:rPr lang="en-US" altLang="en-US"/>
              <a:t>n anlams</a:t>
            </a:r>
            <a:r>
              <a:rPr lang="en-US" altLang="en-US"/>
              <a:t>ı</a:t>
            </a:r>
            <a:r>
              <a:rPr lang="en-US" altLang="en-US"/>
              <a:t>z bulunmas</a:t>
            </a:r>
            <a:r>
              <a:rPr lang="en-US" altLang="en-US"/>
              <a:t>ı</a:t>
            </a:r>
            <a:r>
              <a:rPr lang="en-US" altLang="en-US"/>
              <a:t>, hayal k</a:t>
            </a:r>
            <a:r>
              <a:rPr lang="en-US" altLang="en-US"/>
              <a:t>ı</a:t>
            </a:r>
            <a:r>
              <a:rPr lang="en-US" altLang="en-US"/>
              <a:t>r</a:t>
            </a:r>
            <a:r>
              <a:rPr lang="en-US" altLang="en-US"/>
              <a:t>ı</a:t>
            </a:r>
            <a:r>
              <a:rPr lang="en-US" altLang="en-US"/>
              <a:t>kl</a:t>
            </a:r>
            <a:r>
              <a:rPr lang="en-US" altLang="en-US"/>
              <a:t>ığı</a:t>
            </a:r>
            <a:r>
              <a:rPr lang="en-US" altLang="en-US"/>
              <a:t> ve i</a:t>
            </a:r>
            <a:r>
              <a:rPr lang="en-US" altLang="en-US"/>
              <a:t>ş</a:t>
            </a:r>
            <a:r>
              <a:rPr lang="en-US" altLang="en-US"/>
              <a:t>e kar</a:t>
            </a:r>
            <a:r>
              <a:rPr lang="en-US" altLang="en-US"/>
              <a:t>şı</a:t>
            </a:r>
            <a:r>
              <a:rPr lang="en-US" altLang="en-US"/>
              <a:t> gösterilen a</a:t>
            </a:r>
            <a:r>
              <a:rPr lang="en-US" altLang="en-US"/>
              <a:t>şı</a:t>
            </a:r>
            <a:r>
              <a:rPr lang="en-US" altLang="en-US"/>
              <a:t>s</a:t>
            </a:r>
            <a:r>
              <a:rPr lang="en-US" altLang="en-US"/>
              <a:t>ı</a:t>
            </a:r>
            <a:r>
              <a:rPr lang="en-US" altLang="en-US"/>
              <a:t> ilgidir.</a:t>
            </a:r>
            <a:endParaRPr lang="en-US"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sym typeface="+mn-ea"/>
              </a:rPr>
              <a:t>Bireysel Stres Kaynakları</a:t>
            </a:r>
            <a:endParaRPr lang="en-US"/>
          </a:p>
        </p:txBody>
      </p:sp>
      <p:sp>
        <p:nvSpPr>
          <p:cNvPr id="3" name="Content Placeholder 2"/>
          <p:cNvSpPr>
            <a:spLocks noGrp="1"/>
          </p:cNvSpPr>
          <p:nvPr>
            <p:ph idx="1"/>
          </p:nvPr>
        </p:nvSpPr>
        <p:spPr/>
        <p:txBody>
          <a:bodyPr/>
          <a:p>
            <a:pPr algn="just"/>
            <a:r>
              <a:rPr lang="en-US" altLang="en-US"/>
              <a:t>Ailevi sorunlar, i</a:t>
            </a:r>
            <a:r>
              <a:rPr lang="en-US" altLang="en-US"/>
              <a:t>ş</a:t>
            </a:r>
            <a:r>
              <a:rPr lang="en-US" altLang="en-US"/>
              <a:t>e gidip gelme, orta ya</a:t>
            </a:r>
            <a:r>
              <a:rPr lang="en-US" altLang="en-US"/>
              <a:t>ş</a:t>
            </a:r>
            <a:r>
              <a:rPr lang="en-US" altLang="en-US"/>
              <a:t> bulan</a:t>
            </a:r>
            <a:r>
              <a:rPr lang="en-US" altLang="en-US"/>
              <a:t>ı</a:t>
            </a:r>
            <a:r>
              <a:rPr lang="en-US" altLang="en-US"/>
              <a:t>m</a:t>
            </a:r>
            <a:r>
              <a:rPr lang="en-US" altLang="en-US"/>
              <a:t>ı</a:t>
            </a:r>
            <a:r>
              <a:rPr lang="en-US" altLang="en-US"/>
              <a:t> ve maddi sorunlar ise bireyin sosyal ya</a:t>
            </a:r>
            <a:r>
              <a:rPr lang="en-US" altLang="en-US"/>
              <a:t>ş</a:t>
            </a:r>
            <a:r>
              <a:rPr lang="en-US" altLang="en-US"/>
              <a:t>am</a:t>
            </a:r>
            <a:r>
              <a:rPr lang="en-US" altLang="en-US"/>
              <a:t>ı</a:t>
            </a:r>
            <a:r>
              <a:rPr lang="en-US" altLang="en-US"/>
              <a:t>na ba</a:t>
            </a:r>
            <a:r>
              <a:rPr lang="en-US" altLang="en-US"/>
              <a:t>ğ</a:t>
            </a:r>
            <a:r>
              <a:rPr lang="en-US" altLang="en-US"/>
              <a:t>l</a:t>
            </a:r>
            <a:r>
              <a:rPr lang="en-US" altLang="en-US"/>
              <a:t>ı</a:t>
            </a:r>
            <a:r>
              <a:rPr lang="en-US" altLang="en-US"/>
              <a:t> stres kaynaklar</a:t>
            </a:r>
            <a:r>
              <a:rPr lang="en-US" altLang="en-US"/>
              <a:t>ı</a:t>
            </a:r>
            <a:r>
              <a:rPr lang="en-US" altLang="en-US"/>
              <a:t>d</a:t>
            </a:r>
            <a:r>
              <a:rPr lang="en-US" altLang="en-US"/>
              <a:t>ı</a:t>
            </a:r>
            <a:r>
              <a:rPr lang="en-US" altLang="en-US"/>
              <a:t>r (</a:t>
            </a:r>
            <a:r>
              <a:rPr lang="en-US" altLang="en-US"/>
              <a:t>İ</a:t>
            </a:r>
            <a:r>
              <a:rPr lang="en-US" altLang="en-US"/>
              <a:t>lgar, 2001)</a:t>
            </a:r>
            <a:r>
              <a:rPr lang="tr-TR" altLang="en-US"/>
              <a:t>.</a:t>
            </a:r>
            <a:endParaRPr lang="tr-TR"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t>Örgütsel Stres Kaynaklar</a:t>
            </a:r>
            <a:r>
              <a:rPr lang="en-US" altLang="en-US"/>
              <a:t>ı</a:t>
            </a:r>
            <a:endParaRPr lang="en-US" altLang="en-US"/>
          </a:p>
        </p:txBody>
      </p:sp>
      <p:sp>
        <p:nvSpPr>
          <p:cNvPr id="3" name="Content Placeholder 2"/>
          <p:cNvSpPr>
            <a:spLocks noGrp="1"/>
          </p:cNvSpPr>
          <p:nvPr>
            <p:ph idx="1"/>
          </p:nvPr>
        </p:nvSpPr>
        <p:spPr/>
        <p:txBody>
          <a:bodyPr/>
          <a:p>
            <a:pPr algn="just"/>
            <a:r>
              <a:rPr lang="en-US" altLang="en-US"/>
              <a:t>Ç</a:t>
            </a:r>
            <a:r>
              <a:rPr lang="en-US" altLang="en-US"/>
              <a:t>al</a:t>
            </a:r>
            <a:r>
              <a:rPr lang="en-US" altLang="en-US"/>
              <a:t>ış</a:t>
            </a:r>
            <a:r>
              <a:rPr lang="en-US" altLang="en-US"/>
              <a:t>ma hayat</a:t>
            </a:r>
            <a:r>
              <a:rPr lang="en-US" altLang="en-US"/>
              <a:t>ı</a:t>
            </a:r>
            <a:r>
              <a:rPr lang="en-US" altLang="en-US"/>
              <a:t>n</a:t>
            </a:r>
            <a:r>
              <a:rPr lang="en-US" altLang="en-US"/>
              <a:t>ı</a:t>
            </a:r>
            <a:r>
              <a:rPr lang="en-US" altLang="en-US"/>
              <a:t>n stresli oldu</a:t>
            </a:r>
            <a:r>
              <a:rPr lang="en-US" altLang="en-US"/>
              <a:t>ğ</a:t>
            </a:r>
            <a:r>
              <a:rPr lang="en-US" altLang="en-US"/>
              <a:t>u bilinen bir ger</a:t>
            </a:r>
            <a:r>
              <a:rPr lang="en-US" altLang="en-US"/>
              <a:t>ç</a:t>
            </a:r>
            <a:r>
              <a:rPr lang="en-US" altLang="en-US"/>
              <a:t>ektir. Örgütlerde görevli personel üzerinde yap</a:t>
            </a:r>
            <a:r>
              <a:rPr lang="en-US" altLang="en-US"/>
              <a:t>ı</a:t>
            </a:r>
            <a:r>
              <a:rPr lang="en-US" altLang="en-US"/>
              <a:t>lan gözlemler, ara</a:t>
            </a:r>
            <a:r>
              <a:rPr lang="en-US" altLang="en-US"/>
              <a:t>ş</a:t>
            </a:r>
            <a:r>
              <a:rPr lang="en-US" altLang="en-US"/>
              <a:t>t</a:t>
            </a:r>
            <a:r>
              <a:rPr lang="en-US" altLang="en-US"/>
              <a:t>ı</a:t>
            </a:r>
            <a:r>
              <a:rPr lang="en-US" altLang="en-US"/>
              <a:t>rmalar ve görü</a:t>
            </a:r>
            <a:r>
              <a:rPr lang="en-US" altLang="en-US"/>
              <a:t>ş</a:t>
            </a:r>
            <a:r>
              <a:rPr lang="en-US" altLang="en-US"/>
              <a:t>meler sonucunda </a:t>
            </a:r>
            <a:r>
              <a:rPr lang="en-US" altLang="en-US"/>
              <a:t>ç</a:t>
            </a:r>
            <a:r>
              <a:rPr lang="en-US" altLang="en-US"/>
              <a:t>al</a:t>
            </a:r>
            <a:r>
              <a:rPr lang="en-US" altLang="en-US"/>
              <a:t>ış</a:t>
            </a:r>
            <a:r>
              <a:rPr lang="en-US" altLang="en-US"/>
              <a:t>anlar</a:t>
            </a:r>
            <a:r>
              <a:rPr lang="en-US" altLang="en-US"/>
              <a:t>ı</a:t>
            </a:r>
            <a:r>
              <a:rPr lang="en-US" altLang="en-US"/>
              <a:t>n stres</a:t>
            </a:r>
            <a:r>
              <a:rPr lang="tr-TR" altLang="en-US"/>
              <a:t> </a:t>
            </a:r>
            <a:r>
              <a:rPr lang="en-US" altLang="en-US"/>
              <a:t>kaynaklar</a:t>
            </a:r>
            <a:r>
              <a:rPr lang="en-US" altLang="en-US"/>
              <a:t>ı</a:t>
            </a:r>
            <a:r>
              <a:rPr lang="en-US" altLang="en-US"/>
              <a:t> tablosu ortaya </a:t>
            </a:r>
            <a:r>
              <a:rPr lang="en-US" altLang="en-US"/>
              <a:t>çı</a:t>
            </a:r>
            <a:r>
              <a:rPr lang="en-US" altLang="en-US"/>
              <a:t>km</a:t>
            </a:r>
            <a:r>
              <a:rPr lang="en-US" altLang="en-US"/>
              <a:t>ış</a:t>
            </a:r>
            <a:r>
              <a:rPr lang="en-US" altLang="en-US"/>
              <a:t>t</a:t>
            </a:r>
            <a:r>
              <a:rPr lang="en-US" altLang="en-US"/>
              <a:t>ı</a:t>
            </a:r>
            <a:r>
              <a:rPr lang="en-US" altLang="en-US"/>
              <a:t>r.</a:t>
            </a:r>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Stres</a:t>
            </a:r>
            <a:endParaRPr lang="tr-TR" altLang="en-US"/>
          </a:p>
        </p:txBody>
      </p:sp>
      <p:sp>
        <p:nvSpPr>
          <p:cNvPr id="3" name="Content Placeholder 2"/>
          <p:cNvSpPr>
            <a:spLocks noGrp="1"/>
          </p:cNvSpPr>
          <p:nvPr>
            <p:ph idx="1"/>
          </p:nvPr>
        </p:nvSpPr>
        <p:spPr/>
        <p:txBody>
          <a:bodyPr/>
          <a:p>
            <a:r>
              <a:rPr lang="tr-TR" altLang="en-US">
                <a:sym typeface="+mn-ea"/>
              </a:rPr>
              <a:t>Üzerimizde hissettiğimiz her türlü baskı; </a:t>
            </a:r>
            <a:endParaRPr lang="tr-TR" altLang="en-US"/>
          </a:p>
          <a:p>
            <a:r>
              <a:rPr lang="tr-TR" altLang="en-US">
                <a:sym typeface="+mn-ea"/>
              </a:rPr>
              <a:t>Gerilim;</a:t>
            </a:r>
            <a:endParaRPr lang="tr-TR" altLang="en-US"/>
          </a:p>
          <a:p>
            <a:r>
              <a:rPr lang="tr-TR" altLang="en-US">
                <a:sym typeface="+mn-ea"/>
              </a:rPr>
              <a:t>Huzursızluk;</a:t>
            </a:r>
            <a:endParaRPr lang="tr-TR" altLang="en-US"/>
          </a:p>
          <a:p>
            <a:r>
              <a:rPr lang="tr-TR" altLang="en-US">
                <a:sym typeface="+mn-ea"/>
              </a:rPr>
              <a:t>Verim düdüşüklüğü;</a:t>
            </a:r>
            <a:endParaRPr lang="tr-TR" altLang="en-US"/>
          </a:p>
          <a:p>
            <a:r>
              <a:rPr lang="tr-TR" altLang="en-US">
                <a:sym typeface="+mn-ea"/>
              </a:rPr>
              <a:t>İş tatminsizliği;</a:t>
            </a:r>
            <a:endParaRPr lang="tr-TR" altLang="en-US"/>
          </a:p>
          <a:p>
            <a:r>
              <a:rPr lang="tr-TR" altLang="en-US">
                <a:sym typeface="+mn-ea"/>
              </a:rPr>
              <a:t>Yabancılaşma</a:t>
            </a:r>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sym typeface="+mn-ea"/>
              </a:rPr>
              <a:t>Örgütsel Stres Kaynakları</a:t>
            </a:r>
            <a:endParaRPr lang="en-US"/>
          </a:p>
        </p:txBody>
      </p:sp>
      <p:sp>
        <p:nvSpPr>
          <p:cNvPr id="3" name="Content Placeholder 2"/>
          <p:cNvSpPr>
            <a:spLocks noGrp="1"/>
          </p:cNvSpPr>
          <p:nvPr>
            <p:ph idx="1"/>
          </p:nvPr>
        </p:nvSpPr>
        <p:spPr/>
        <p:txBody>
          <a:bodyPr/>
          <a:p>
            <a:pPr algn="just"/>
            <a:r>
              <a:rPr lang="en-US" altLang="en-US"/>
              <a:t>Kurum i</a:t>
            </a:r>
            <a:r>
              <a:rPr lang="en-US" altLang="en-US"/>
              <a:t>ç</a:t>
            </a:r>
            <a:r>
              <a:rPr lang="en-US" altLang="en-US"/>
              <a:t>inde ama</a:t>
            </a:r>
            <a:r>
              <a:rPr lang="en-US" altLang="en-US"/>
              <a:t>ç</a:t>
            </a:r>
            <a:r>
              <a:rPr lang="en-US" altLang="en-US"/>
              <a:t> üretmek, performans</a:t>
            </a:r>
            <a:r>
              <a:rPr lang="en-US" altLang="en-US"/>
              <a:t>ı</a:t>
            </a:r>
            <a:r>
              <a:rPr lang="en-US" altLang="en-US"/>
              <a:t> art</a:t>
            </a:r>
            <a:r>
              <a:rPr lang="en-US" altLang="en-US"/>
              <a:t>ı</a:t>
            </a:r>
            <a:r>
              <a:rPr lang="en-US" altLang="en-US"/>
              <a:t>rmak, kaliteli bir hizmet vermek ve mutlu bir </a:t>
            </a:r>
            <a:r>
              <a:rPr lang="en-US" altLang="en-US"/>
              <a:t>ç</a:t>
            </a:r>
            <a:r>
              <a:rPr lang="en-US" altLang="en-US"/>
              <a:t>al</a:t>
            </a:r>
            <a:r>
              <a:rPr lang="en-US" altLang="en-US"/>
              <a:t>ış</a:t>
            </a:r>
            <a:r>
              <a:rPr lang="en-US" altLang="en-US"/>
              <a:t>an profili olu</a:t>
            </a:r>
            <a:r>
              <a:rPr lang="en-US" altLang="en-US"/>
              <a:t>ş</a:t>
            </a:r>
            <a:r>
              <a:rPr lang="en-US" altLang="en-US"/>
              <a:t>turmak amac</a:t>
            </a:r>
            <a:r>
              <a:rPr lang="en-US" altLang="en-US"/>
              <a:t>ı</a:t>
            </a:r>
            <a:r>
              <a:rPr lang="en-US" altLang="en-US"/>
              <a:t>yla a</a:t>
            </a:r>
            <a:r>
              <a:rPr lang="en-US" altLang="en-US"/>
              <a:t>ş</a:t>
            </a:r>
            <a:r>
              <a:rPr lang="en-US" altLang="en-US"/>
              <a:t>a</a:t>
            </a:r>
            <a:r>
              <a:rPr lang="en-US" altLang="en-US"/>
              <a:t>ğı</a:t>
            </a:r>
            <a:r>
              <a:rPr lang="en-US" altLang="en-US"/>
              <a:t>daki tabloda belirtilen unsurlara yöneticilerin dikkat etmesi gerekmektedir. </a:t>
            </a:r>
            <a:endParaRPr lang="en-US"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sym typeface="+mn-ea"/>
              </a:rPr>
              <a:t>Örgütsel Stres Kaynakları</a:t>
            </a:r>
            <a:endParaRPr lang="en-US"/>
          </a:p>
        </p:txBody>
      </p:sp>
      <p:sp>
        <p:nvSpPr>
          <p:cNvPr id="3" name="Content Placeholder 2"/>
          <p:cNvSpPr>
            <a:spLocks noGrp="1"/>
          </p:cNvSpPr>
          <p:nvPr>
            <p:ph idx="1"/>
          </p:nvPr>
        </p:nvSpPr>
        <p:spPr/>
        <p:txBody>
          <a:bodyPr/>
          <a:p>
            <a:pPr algn="just"/>
            <a:r>
              <a:rPr lang="en-US" altLang="en-US"/>
              <a:t>Bir kurumun i</a:t>
            </a:r>
            <a:r>
              <a:rPr lang="en-US" altLang="en-US"/>
              <a:t>ş</a:t>
            </a:r>
            <a:r>
              <a:rPr lang="en-US" altLang="en-US"/>
              <a:t>görenlerini etkileyen farkl</a:t>
            </a:r>
            <a:r>
              <a:rPr lang="en-US" altLang="en-US"/>
              <a:t>ı</a:t>
            </a:r>
            <a:r>
              <a:rPr lang="en-US" altLang="en-US"/>
              <a:t> stres</a:t>
            </a:r>
            <a:r>
              <a:rPr lang="tr-TR" altLang="en-US"/>
              <a:t> </a:t>
            </a:r>
            <a:r>
              <a:rPr lang="en-US" altLang="en-US"/>
              <a:t>kaynaklar</a:t>
            </a:r>
            <a:r>
              <a:rPr lang="en-US" altLang="en-US"/>
              <a:t>ı</a:t>
            </a:r>
            <a:r>
              <a:rPr lang="en-US" altLang="en-US"/>
              <a:t> bulunabilir. Bu kaynaklardan baz</a:t>
            </a:r>
            <a:r>
              <a:rPr lang="en-US" altLang="en-US"/>
              <a:t>ı</a:t>
            </a:r>
            <a:r>
              <a:rPr lang="en-US" altLang="en-US"/>
              <a:t>lar</a:t>
            </a:r>
            <a:r>
              <a:rPr lang="en-US" altLang="en-US"/>
              <a:t>ı</a:t>
            </a:r>
            <a:r>
              <a:rPr lang="en-US" altLang="en-US"/>
              <a:t> </a:t>
            </a:r>
            <a:r>
              <a:rPr lang="en-US" altLang="en-US"/>
              <a:t>ş</a:t>
            </a:r>
            <a:r>
              <a:rPr lang="en-US" altLang="en-US"/>
              <a:t>unlard</a:t>
            </a:r>
            <a:r>
              <a:rPr lang="en-US" altLang="en-US"/>
              <a:t>ı</a:t>
            </a:r>
            <a:r>
              <a:rPr lang="en-US" altLang="en-US"/>
              <a:t>r:</a:t>
            </a:r>
            <a:endParaRPr lang="en-US"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sym typeface="+mn-ea"/>
              </a:rPr>
              <a:t>Örgütsel Stres Kaynakları</a:t>
            </a:r>
            <a:endParaRPr lang="en-US"/>
          </a:p>
        </p:txBody>
      </p:sp>
      <p:graphicFrame>
        <p:nvGraphicFramePr>
          <p:cNvPr id="5" name="Content Placeholder 4"/>
          <p:cNvGraphicFramePr/>
          <p:nvPr>
            <p:ph idx="1"/>
          </p:nvPr>
        </p:nvGraphicFramePr>
        <p:xfrm>
          <a:off x="457200" y="1905000"/>
          <a:ext cx="8229600" cy="2286000"/>
        </p:xfrm>
        <a:graphic>
          <a:graphicData uri="http://schemas.openxmlformats.org/drawingml/2006/table">
            <a:tbl>
              <a:tblPr firstRow="1" bandRow="1">
                <a:tableStyleId>{5C22544A-7EE6-4342-B048-85BDC9FD1C3A}</a:tableStyleId>
              </a:tblPr>
              <a:tblGrid>
                <a:gridCol w="4114800"/>
                <a:gridCol w="4114800"/>
              </a:tblGrid>
              <a:tr h="381000">
                <a:tc>
                  <a:txBody>
                    <a:bodyPr/>
                    <a:p>
                      <a:pPr>
                        <a:buNone/>
                      </a:pPr>
                      <a:r>
                        <a:rPr lang="tr-TR" altLang="en-US"/>
                        <a:t>Stres Kaynağı</a:t>
                      </a:r>
                      <a:endParaRPr lang="tr-TR" altLang="en-US"/>
                    </a:p>
                  </a:txBody>
                  <a:tcPr/>
                </a:tc>
                <a:tc>
                  <a:txBody>
                    <a:bodyPr/>
                    <a:p>
                      <a:pPr>
                        <a:buNone/>
                      </a:pPr>
                      <a:r>
                        <a:rPr lang="tr-TR" altLang="en-US"/>
                        <a:t>Stres Kaynağı</a:t>
                      </a:r>
                      <a:endParaRPr lang="tr-TR" altLang="en-US"/>
                    </a:p>
                  </a:txBody>
                  <a:tcPr/>
                </a:tc>
              </a:tr>
              <a:tr h="381000">
                <a:tc>
                  <a:txBody>
                    <a:bodyPr/>
                    <a:p>
                      <a:pPr>
                        <a:buNone/>
                      </a:pPr>
                      <a:r>
                        <a:rPr lang="en-US" altLang="en-US"/>
                        <a:t>Tak</a:t>
                      </a:r>
                      <a:r>
                        <a:rPr lang="en-US" altLang="en-US"/>
                        <a:t>ı</a:t>
                      </a:r>
                      <a:r>
                        <a:rPr lang="en-US" altLang="en-US"/>
                        <a:t>m i</a:t>
                      </a:r>
                      <a:r>
                        <a:rPr lang="en-US" altLang="en-US"/>
                        <a:t>ç</a:t>
                      </a:r>
                      <a:r>
                        <a:rPr lang="en-US" altLang="en-US"/>
                        <a:t>inde rol belirsizli</a:t>
                      </a:r>
                      <a:r>
                        <a:rPr lang="en-US" altLang="en-US"/>
                        <a:t>ğ</a:t>
                      </a:r>
                      <a:r>
                        <a:rPr lang="en-US" altLang="en-US"/>
                        <a:t>i</a:t>
                      </a:r>
                      <a:endParaRPr lang="en-US" altLang="en-US"/>
                    </a:p>
                  </a:txBody>
                  <a:tcPr/>
                </a:tc>
                <a:tc>
                  <a:txBody>
                    <a:bodyPr/>
                    <a:p>
                      <a:pPr>
                        <a:buNone/>
                      </a:pPr>
                      <a:r>
                        <a:rPr lang="en-US" altLang="en-US"/>
                        <a:t>Yapt</a:t>
                      </a:r>
                      <a:r>
                        <a:rPr lang="en-US" altLang="en-US"/>
                        <a:t>ığı</a:t>
                      </a:r>
                      <a:r>
                        <a:rPr lang="en-US" altLang="en-US"/>
                        <a:t> i</a:t>
                      </a:r>
                      <a:r>
                        <a:rPr lang="en-US" altLang="en-US"/>
                        <a:t>ş</a:t>
                      </a:r>
                      <a:r>
                        <a:rPr lang="en-US" altLang="en-US"/>
                        <a:t>ten tatmin olmamas</a:t>
                      </a:r>
                      <a:r>
                        <a:rPr lang="en-US" altLang="en-US"/>
                        <a:t>ı</a:t>
                      </a:r>
                      <a:endParaRPr lang="en-US" altLang="en-US"/>
                    </a:p>
                  </a:txBody>
                  <a:tcPr/>
                </a:tc>
              </a:tr>
              <a:tr h="381000">
                <a:tc>
                  <a:txBody>
                    <a:bodyPr/>
                    <a:p>
                      <a:pPr>
                        <a:buNone/>
                      </a:pPr>
                      <a:r>
                        <a:rPr lang="en-US" altLang="en-US"/>
                        <a:t>Ekip aras</a:t>
                      </a:r>
                      <a:r>
                        <a:rPr lang="en-US" altLang="en-US"/>
                        <a:t>ı</a:t>
                      </a:r>
                      <a:r>
                        <a:rPr lang="en-US" altLang="en-US"/>
                        <a:t>nda rol </a:t>
                      </a:r>
                      <a:r>
                        <a:rPr lang="en-US" altLang="en-US"/>
                        <a:t>ç</a:t>
                      </a:r>
                      <a:r>
                        <a:rPr lang="en-US" altLang="en-US"/>
                        <a:t>at</a:t>
                      </a:r>
                      <a:r>
                        <a:rPr lang="en-US" altLang="en-US"/>
                        <a:t>ış</a:t>
                      </a:r>
                      <a:r>
                        <a:rPr lang="en-US" altLang="en-US"/>
                        <a:t>mas</a:t>
                      </a:r>
                      <a:r>
                        <a:rPr lang="en-US" altLang="en-US"/>
                        <a:t>ı</a:t>
                      </a:r>
                      <a:endParaRPr lang="en-US" altLang="en-US"/>
                    </a:p>
                  </a:txBody>
                  <a:tcPr/>
                </a:tc>
                <a:tc>
                  <a:txBody>
                    <a:bodyPr/>
                    <a:p>
                      <a:pPr>
                        <a:buNone/>
                      </a:pPr>
                      <a:r>
                        <a:rPr lang="en-US" altLang="en-US"/>
                        <a:t>Kuruma al</a:t>
                      </a:r>
                      <a:r>
                        <a:rPr lang="en-US" altLang="en-US"/>
                        <a:t>ış</a:t>
                      </a:r>
                      <a:r>
                        <a:rPr lang="en-US" altLang="en-US"/>
                        <a:t>amamas</a:t>
                      </a:r>
                      <a:r>
                        <a:rPr lang="en-US" altLang="en-US"/>
                        <a:t>ı</a:t>
                      </a:r>
                      <a:endParaRPr lang="en-US" altLang="en-US"/>
                    </a:p>
                  </a:txBody>
                  <a:tcPr/>
                </a:tc>
              </a:tr>
              <a:tr h="381000">
                <a:tc>
                  <a:txBody>
                    <a:bodyPr/>
                    <a:p>
                      <a:pPr>
                        <a:buNone/>
                      </a:pPr>
                      <a:r>
                        <a:rPr lang="en-US" altLang="en-US"/>
                        <a:t>Ç</a:t>
                      </a:r>
                      <a:r>
                        <a:rPr lang="en-US" altLang="en-US"/>
                        <a:t>al</a:t>
                      </a:r>
                      <a:r>
                        <a:rPr lang="en-US" altLang="en-US"/>
                        <a:t>ış</a:t>
                      </a:r>
                      <a:r>
                        <a:rPr lang="en-US" altLang="en-US"/>
                        <a:t>ma ortam</a:t>
                      </a:r>
                      <a:r>
                        <a:rPr lang="en-US" altLang="en-US"/>
                        <a:t>ı</a:t>
                      </a:r>
                      <a:r>
                        <a:rPr lang="en-US" altLang="en-US"/>
                        <a:t>n</a:t>
                      </a:r>
                      <a:r>
                        <a:rPr lang="en-US" altLang="en-US"/>
                        <a:t>ı</a:t>
                      </a:r>
                      <a:r>
                        <a:rPr lang="en-US" altLang="en-US"/>
                        <a:t>n gürültülü ve havas</a:t>
                      </a:r>
                      <a:r>
                        <a:rPr lang="en-US" altLang="en-US"/>
                        <a:t>ı</a:t>
                      </a:r>
                      <a:r>
                        <a:rPr lang="en-US" altLang="en-US"/>
                        <a:t>z olmas</a:t>
                      </a:r>
                      <a:r>
                        <a:rPr lang="en-US" altLang="en-US"/>
                        <a:t>ı</a:t>
                      </a:r>
                      <a:endParaRPr lang="en-US" altLang="en-US"/>
                    </a:p>
                  </a:txBody>
                  <a:tcPr/>
                </a:tc>
                <a:tc>
                  <a:txBody>
                    <a:bodyPr/>
                    <a:p>
                      <a:pPr>
                        <a:buNone/>
                      </a:pPr>
                      <a:r>
                        <a:rPr lang="en-US" altLang="en-US"/>
                        <a:t>Mesainin erken ba</a:t>
                      </a:r>
                      <a:r>
                        <a:rPr lang="en-US" altLang="en-US"/>
                        <a:t>ş</a:t>
                      </a:r>
                      <a:r>
                        <a:rPr lang="en-US" altLang="en-US"/>
                        <a:t>lamas</a:t>
                      </a:r>
                      <a:r>
                        <a:rPr lang="en-US" altLang="en-US"/>
                        <a:t>ı</a:t>
                      </a:r>
                      <a:endParaRPr lang="en-US" altLang="en-US"/>
                    </a:p>
                  </a:txBody>
                  <a:tcPr/>
                </a:tc>
              </a:tr>
              <a:tr h="381000">
                <a:tc>
                  <a:txBody>
                    <a:bodyPr/>
                    <a:p>
                      <a:pPr>
                        <a:buNone/>
                      </a:pPr>
                      <a:r>
                        <a:rPr lang="en-US" altLang="en-US"/>
                        <a:t>İş</a:t>
                      </a:r>
                      <a:r>
                        <a:rPr lang="en-US" altLang="en-US"/>
                        <a:t> ve ev aras</a:t>
                      </a:r>
                      <a:r>
                        <a:rPr lang="en-US" altLang="en-US"/>
                        <a:t>ı</a:t>
                      </a:r>
                      <a:r>
                        <a:rPr lang="en-US" altLang="en-US"/>
                        <a:t>ndaki uzan mesafe</a:t>
                      </a:r>
                      <a:endParaRPr lang="en-US" altLang="en-US"/>
                    </a:p>
                  </a:txBody>
                  <a:tcPr/>
                </a:tc>
                <a:tc>
                  <a:txBody>
                    <a:bodyPr/>
                    <a:p>
                      <a:pPr>
                        <a:buNone/>
                      </a:pPr>
                      <a:r>
                        <a:rPr lang="en-US" altLang="en-US"/>
                        <a:t>Yöneticisini tak</a:t>
                      </a:r>
                      <a:r>
                        <a:rPr lang="en-US" altLang="en-US"/>
                        <a:t>ı</a:t>
                      </a:r>
                      <a:r>
                        <a:rPr lang="en-US" altLang="en-US"/>
                        <a:t>m arkada</a:t>
                      </a:r>
                      <a:r>
                        <a:rPr lang="en-US" altLang="en-US"/>
                        <a:t>ş</a:t>
                      </a:r>
                      <a:r>
                        <a:rPr lang="en-US" altLang="en-US"/>
                        <a:t>lar</a:t>
                      </a:r>
                      <a:r>
                        <a:rPr lang="en-US" altLang="en-US"/>
                        <a:t>ı</a:t>
                      </a:r>
                      <a:r>
                        <a:rPr lang="en-US" altLang="en-US"/>
                        <a:t>ndan k</a:t>
                      </a:r>
                      <a:r>
                        <a:rPr lang="en-US" altLang="en-US"/>
                        <a:t>ı</a:t>
                      </a:r>
                      <a:r>
                        <a:rPr lang="en-US" altLang="en-US"/>
                        <a:t>skanmas</a:t>
                      </a:r>
                      <a:r>
                        <a:rPr lang="en-US" altLang="en-US"/>
                        <a:t>ı</a:t>
                      </a:r>
                      <a:endParaRPr lang="en-US" altLang="en-US"/>
                    </a:p>
                  </a:txBody>
                  <a:tcPr/>
                </a:tc>
              </a:tr>
              <a:tr h="381000">
                <a:tc>
                  <a:txBody>
                    <a:bodyPr/>
                    <a:p>
                      <a:pPr>
                        <a:buNone/>
                      </a:pPr>
                      <a:r>
                        <a:rPr lang="en-US" altLang="en-US"/>
                        <a:t>Ç</a:t>
                      </a:r>
                      <a:r>
                        <a:rPr lang="en-US" altLang="en-US"/>
                        <a:t>al</a:t>
                      </a:r>
                      <a:r>
                        <a:rPr lang="en-US" altLang="en-US"/>
                        <a:t>ış</a:t>
                      </a:r>
                      <a:r>
                        <a:rPr lang="en-US" altLang="en-US"/>
                        <a:t>an</a:t>
                      </a:r>
                      <a:r>
                        <a:rPr lang="en-US" altLang="en-US"/>
                        <a:t>ı</a:t>
                      </a:r>
                      <a:r>
                        <a:rPr lang="en-US" altLang="en-US"/>
                        <a:t>n bir </a:t>
                      </a:r>
                      <a:r>
                        <a:rPr lang="en-US" altLang="en-US"/>
                        <a:t>ç</a:t>
                      </a:r>
                      <a:r>
                        <a:rPr lang="en-US" altLang="en-US"/>
                        <a:t>ok birimde ve i</a:t>
                      </a:r>
                      <a:r>
                        <a:rPr lang="en-US" altLang="en-US"/>
                        <a:t>ş</a:t>
                      </a:r>
                      <a:r>
                        <a:rPr lang="en-US" altLang="en-US"/>
                        <a:t>te görev </a:t>
                      </a:r>
                      <a:endParaRPr lang="en-US" altLang="en-US"/>
                    </a:p>
                    <a:p>
                      <a:pPr>
                        <a:buNone/>
                      </a:pPr>
                      <a:r>
                        <a:rPr lang="en-US" altLang="en-US"/>
                        <a:t>almas</a:t>
                      </a:r>
                      <a:r>
                        <a:rPr lang="en-US" altLang="en-US"/>
                        <a:t>ı</a:t>
                      </a:r>
                      <a:r>
                        <a:rPr lang="en-US" altLang="en-US"/>
                        <a:t>ndan dolay</a:t>
                      </a:r>
                      <a:r>
                        <a:rPr lang="en-US" altLang="en-US"/>
                        <a:t>ı</a:t>
                      </a:r>
                      <a:r>
                        <a:rPr lang="en-US" altLang="en-US"/>
                        <a:t> aidiyet duygusu </a:t>
                      </a:r>
                      <a:endParaRPr lang="en-US" altLang="en-US"/>
                    </a:p>
                    <a:p>
                      <a:pPr>
                        <a:buNone/>
                      </a:pPr>
                      <a:r>
                        <a:rPr lang="en-US" altLang="en-US"/>
                        <a:t>geli</a:t>
                      </a:r>
                      <a:r>
                        <a:rPr lang="en-US" altLang="en-US"/>
                        <a:t>ş</a:t>
                      </a:r>
                      <a:r>
                        <a:rPr lang="en-US" altLang="en-US"/>
                        <a:t>tirememesi</a:t>
                      </a:r>
                      <a:endParaRPr lang="en-US" altLang="en-US"/>
                    </a:p>
                  </a:txBody>
                  <a:tcPr/>
                </a:tc>
                <a:tc>
                  <a:txBody>
                    <a:bodyPr/>
                    <a:p>
                      <a:pPr>
                        <a:buNone/>
                      </a:pPr>
                      <a:r>
                        <a:rPr lang="en-US" altLang="en-US"/>
                        <a:t>Verilen görev al</a:t>
                      </a:r>
                      <a:r>
                        <a:rPr lang="en-US" altLang="en-US"/>
                        <a:t>ı</a:t>
                      </a:r>
                      <a:r>
                        <a:rPr lang="en-US" altLang="en-US"/>
                        <a:t>narak, </a:t>
                      </a:r>
                      <a:r>
                        <a:rPr lang="en-US" altLang="en-US"/>
                        <a:t>ç</a:t>
                      </a:r>
                      <a:r>
                        <a:rPr lang="en-US" altLang="en-US"/>
                        <a:t>al</a:t>
                      </a:r>
                      <a:r>
                        <a:rPr lang="en-US" altLang="en-US"/>
                        <a:t>ış</a:t>
                      </a:r>
                      <a:r>
                        <a:rPr lang="en-US" altLang="en-US"/>
                        <a:t>ana bilgi </a:t>
                      </a:r>
                      <a:endParaRPr lang="en-US" altLang="en-US"/>
                    </a:p>
                    <a:p>
                      <a:pPr>
                        <a:buNone/>
                      </a:pPr>
                      <a:r>
                        <a:rPr lang="en-US" altLang="en-US"/>
                        <a:t>verilmeden ekip i</a:t>
                      </a:r>
                      <a:r>
                        <a:rPr lang="en-US" altLang="en-US"/>
                        <a:t>ç</a:t>
                      </a:r>
                      <a:r>
                        <a:rPr lang="en-US" altLang="en-US"/>
                        <a:t>ersinde ba</a:t>
                      </a:r>
                      <a:r>
                        <a:rPr lang="en-US" altLang="en-US"/>
                        <a:t>ş</a:t>
                      </a:r>
                      <a:r>
                        <a:rPr lang="en-US" altLang="en-US"/>
                        <a:t>ka birine </a:t>
                      </a:r>
                      <a:endParaRPr lang="en-US" altLang="en-US"/>
                    </a:p>
                    <a:p>
                      <a:pPr>
                        <a:buNone/>
                      </a:pPr>
                      <a:r>
                        <a:rPr lang="en-US" altLang="en-US"/>
                        <a:t>verilmesi</a:t>
                      </a:r>
                      <a:endParaRPr lang="en-US" altLang="en-US"/>
                    </a:p>
                  </a:txBody>
                  <a:tcP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Örgütsel Stres Kaynakları</a:t>
            </a:r>
            <a:endParaRPr lang="tr-TR" altLang="en-US"/>
          </a:p>
        </p:txBody>
      </p:sp>
      <p:graphicFrame>
        <p:nvGraphicFramePr>
          <p:cNvPr id="4" name="Content Placeholder 3"/>
          <p:cNvGraphicFramePr/>
          <p:nvPr>
            <p:ph idx="1"/>
          </p:nvPr>
        </p:nvGraphicFramePr>
        <p:xfrm>
          <a:off x="457200" y="1905000"/>
          <a:ext cx="8229600" cy="2286000"/>
        </p:xfrm>
        <a:graphic>
          <a:graphicData uri="http://schemas.openxmlformats.org/drawingml/2006/table">
            <a:tbl>
              <a:tblPr firstRow="1" bandRow="1">
                <a:tableStyleId>{5C22544A-7EE6-4342-B048-85BDC9FD1C3A}</a:tableStyleId>
              </a:tblPr>
              <a:tblGrid>
                <a:gridCol w="4114800"/>
                <a:gridCol w="4114800"/>
              </a:tblGrid>
              <a:tr h="381000">
                <a:tc>
                  <a:txBody>
                    <a:bodyPr/>
                    <a:p>
                      <a:pPr>
                        <a:buNone/>
                      </a:pPr>
                      <a:r>
                        <a:rPr lang="tr-TR" altLang="en-US"/>
                        <a:t>Stres Kaynağı</a:t>
                      </a:r>
                      <a:endParaRPr lang="tr-TR" altLang="en-US"/>
                    </a:p>
                  </a:txBody>
                  <a:tcPr/>
                </a:tc>
                <a:tc>
                  <a:txBody>
                    <a:bodyPr/>
                    <a:p>
                      <a:pPr>
                        <a:buNone/>
                      </a:pPr>
                      <a:r>
                        <a:rPr lang="tr-TR" altLang="en-US"/>
                        <a:t>Stres Kaynağı</a:t>
                      </a:r>
                      <a:endParaRPr lang="tr-TR" altLang="en-US"/>
                    </a:p>
                  </a:txBody>
                  <a:tcPr/>
                </a:tc>
              </a:tr>
              <a:tr h="381000">
                <a:tc>
                  <a:txBody>
                    <a:bodyPr/>
                    <a:p>
                      <a:pPr>
                        <a:buNone/>
                      </a:pPr>
                      <a:r>
                        <a:rPr lang="en-US" altLang="en-US"/>
                        <a:t>Verilen görevi yerine getirmesi konusunda yetersiz olmas</a:t>
                      </a:r>
                      <a:r>
                        <a:rPr lang="en-US" altLang="en-US"/>
                        <a:t>ı</a:t>
                      </a:r>
                      <a:endParaRPr lang="en-US" altLang="en-US"/>
                    </a:p>
                  </a:txBody>
                  <a:tcPr/>
                </a:tc>
                <a:tc>
                  <a:txBody>
                    <a:bodyPr/>
                    <a:p>
                      <a:pPr>
                        <a:buNone/>
                      </a:pPr>
                      <a:r>
                        <a:rPr lang="en-US" altLang="en-US"/>
                        <a:t>İş</a:t>
                      </a:r>
                      <a:r>
                        <a:rPr lang="en-US" altLang="en-US"/>
                        <a:t> hayat</a:t>
                      </a:r>
                      <a:r>
                        <a:rPr lang="en-US" altLang="en-US"/>
                        <a:t>ı</a:t>
                      </a:r>
                      <a:r>
                        <a:rPr lang="en-US" altLang="en-US"/>
                        <a:t>n</a:t>
                      </a:r>
                      <a:r>
                        <a:rPr lang="en-US" altLang="en-US"/>
                        <a:t>ı</a:t>
                      </a:r>
                      <a:r>
                        <a:rPr lang="en-US" altLang="en-US"/>
                        <a:t>n ini</a:t>
                      </a:r>
                      <a:r>
                        <a:rPr lang="en-US" altLang="en-US"/>
                        <a:t>ş</a:t>
                      </a:r>
                      <a:r>
                        <a:rPr lang="en-US" altLang="en-US"/>
                        <a:t>lerine ve </a:t>
                      </a:r>
                      <a:r>
                        <a:rPr lang="en-US" altLang="en-US"/>
                        <a:t>çı</a:t>
                      </a:r>
                      <a:r>
                        <a:rPr lang="en-US" altLang="en-US"/>
                        <a:t>k</a:t>
                      </a:r>
                      <a:r>
                        <a:rPr lang="en-US" altLang="en-US"/>
                        <a:t>ış</a:t>
                      </a:r>
                      <a:r>
                        <a:rPr lang="en-US" altLang="en-US"/>
                        <a:t>lar</a:t>
                      </a:r>
                      <a:r>
                        <a:rPr lang="en-US" altLang="en-US"/>
                        <a:t>ı</a:t>
                      </a:r>
                      <a:r>
                        <a:rPr lang="en-US" altLang="en-US"/>
                        <a:t>na uyum sa</a:t>
                      </a:r>
                      <a:r>
                        <a:rPr lang="en-US" altLang="en-US"/>
                        <a:t>ğ</a:t>
                      </a:r>
                      <a:r>
                        <a:rPr lang="en-US" altLang="en-US"/>
                        <a:t>layamamas</a:t>
                      </a:r>
                      <a:r>
                        <a:rPr lang="en-US" altLang="en-US"/>
                        <a:t>ı</a:t>
                      </a:r>
                      <a:endParaRPr lang="en-US" altLang="en-US"/>
                    </a:p>
                  </a:txBody>
                  <a:tcPr/>
                </a:tc>
              </a:tr>
              <a:tr h="381000">
                <a:tc>
                  <a:txBody>
                    <a:bodyPr/>
                    <a:p>
                      <a:pPr>
                        <a:buNone/>
                      </a:pPr>
                      <a:r>
                        <a:rPr lang="en-US" altLang="en-US"/>
                        <a:t>A</a:t>
                      </a:r>
                      <a:r>
                        <a:rPr lang="en-US" altLang="en-US"/>
                        <a:t>şı</a:t>
                      </a:r>
                      <a:r>
                        <a:rPr lang="en-US" altLang="en-US"/>
                        <a:t>r</a:t>
                      </a:r>
                      <a:r>
                        <a:rPr lang="en-US" altLang="en-US"/>
                        <a:t>ı</a:t>
                      </a:r>
                      <a:r>
                        <a:rPr lang="en-US" altLang="en-US"/>
                        <a:t> i</a:t>
                      </a:r>
                      <a:r>
                        <a:rPr lang="en-US" altLang="en-US"/>
                        <a:t>ş</a:t>
                      </a:r>
                      <a:r>
                        <a:rPr lang="en-US" altLang="en-US"/>
                        <a:t> yo</a:t>
                      </a:r>
                      <a:r>
                        <a:rPr lang="en-US" altLang="en-US"/>
                        <a:t>ğ</a:t>
                      </a:r>
                      <a:r>
                        <a:rPr lang="en-US" altLang="en-US"/>
                        <a:t>unlu</a:t>
                      </a:r>
                      <a:r>
                        <a:rPr lang="en-US" altLang="en-US"/>
                        <a:t>ğ</a:t>
                      </a:r>
                      <a:r>
                        <a:rPr lang="en-US" altLang="en-US"/>
                        <a:t>u</a:t>
                      </a:r>
                      <a:endParaRPr lang="en-US" altLang="en-US"/>
                    </a:p>
                  </a:txBody>
                  <a:tcPr/>
                </a:tc>
                <a:tc>
                  <a:txBody>
                    <a:bodyPr/>
                    <a:p>
                      <a:pPr>
                        <a:buNone/>
                      </a:pPr>
                      <a:r>
                        <a:rPr lang="en-US" altLang="en-US"/>
                        <a:t>Maa</a:t>
                      </a:r>
                      <a:r>
                        <a:rPr lang="en-US" altLang="en-US"/>
                        <a:t>şı</a:t>
                      </a:r>
                      <a:r>
                        <a:rPr lang="en-US" altLang="en-US"/>
                        <a:t>n</a:t>
                      </a:r>
                      <a:r>
                        <a:rPr lang="en-US" altLang="en-US"/>
                        <a:t>ı</a:t>
                      </a:r>
                      <a:r>
                        <a:rPr lang="en-US" altLang="en-US"/>
                        <a:t> zaman</a:t>
                      </a:r>
                      <a:r>
                        <a:rPr lang="en-US" altLang="en-US"/>
                        <a:t>ı</a:t>
                      </a:r>
                      <a:r>
                        <a:rPr lang="en-US" altLang="en-US"/>
                        <a:t>nda alamamas</a:t>
                      </a:r>
                      <a:r>
                        <a:rPr lang="en-US" altLang="en-US"/>
                        <a:t>ı</a:t>
                      </a:r>
                      <a:endParaRPr lang="en-US" altLang="en-US"/>
                    </a:p>
                  </a:txBody>
                  <a:tcPr/>
                </a:tc>
              </a:tr>
              <a:tr h="381000">
                <a:tc>
                  <a:txBody>
                    <a:bodyPr/>
                    <a:p>
                      <a:pPr>
                        <a:buNone/>
                      </a:pPr>
                      <a:r>
                        <a:rPr lang="en-US" altLang="en-US"/>
                        <a:t>Ü</a:t>
                      </a:r>
                      <a:r>
                        <a:rPr lang="tr-TR"/>
                        <a:t>c</a:t>
                      </a:r>
                      <a:r>
                        <a:rPr lang="en-US" altLang="en-US"/>
                        <a:t>ret yetersizli</a:t>
                      </a:r>
                      <a:r>
                        <a:rPr lang="en-US" altLang="en-US"/>
                        <a:t>ğ</a:t>
                      </a:r>
                      <a:r>
                        <a:rPr lang="en-US" altLang="en-US"/>
                        <a:t>i</a:t>
                      </a:r>
                      <a:endParaRPr lang="en-US" altLang="en-US"/>
                    </a:p>
                  </a:txBody>
                  <a:tcPr/>
                </a:tc>
                <a:tc>
                  <a:txBody>
                    <a:bodyPr/>
                    <a:p>
                      <a:pPr>
                        <a:buNone/>
                      </a:pPr>
                      <a:r>
                        <a:rPr lang="en-US" altLang="en-US"/>
                        <a:t>Yöneticinin bask</a:t>
                      </a:r>
                      <a:r>
                        <a:rPr lang="en-US" altLang="en-US"/>
                        <a:t>ı</a:t>
                      </a:r>
                      <a:r>
                        <a:rPr lang="en-US" altLang="en-US"/>
                        <a:t>s</a:t>
                      </a:r>
                      <a:r>
                        <a:rPr lang="en-US" altLang="en-US"/>
                        <a:t>ı</a:t>
                      </a:r>
                      <a:r>
                        <a:rPr lang="en-US" altLang="en-US"/>
                        <a:t>ndan dolay</a:t>
                      </a:r>
                      <a:r>
                        <a:rPr lang="en-US" altLang="en-US"/>
                        <a:t>ı</a:t>
                      </a:r>
                      <a:r>
                        <a:rPr lang="en-US" altLang="en-US"/>
                        <a:t> hata yapmaktan korkmas</a:t>
                      </a:r>
                      <a:r>
                        <a:rPr lang="en-US" altLang="en-US"/>
                        <a:t>ı</a:t>
                      </a:r>
                      <a:endParaRPr lang="en-US" altLang="en-US"/>
                    </a:p>
                  </a:txBody>
                  <a:tcPr/>
                </a:tc>
              </a:tr>
              <a:tr h="381000">
                <a:tc>
                  <a:txBody>
                    <a:bodyPr/>
                    <a:p>
                      <a:pPr>
                        <a:buNone/>
                      </a:pPr>
                      <a:r>
                        <a:rPr lang="en-US" altLang="en-US"/>
                        <a:t>Yöneticinin gergin olmas</a:t>
                      </a:r>
                      <a:r>
                        <a:rPr lang="en-US" altLang="en-US"/>
                        <a:t>ı</a:t>
                      </a:r>
                      <a:endParaRPr lang="en-US" altLang="en-US"/>
                    </a:p>
                  </a:txBody>
                  <a:tcPr/>
                </a:tc>
                <a:tc>
                  <a:txBody>
                    <a:bodyPr/>
                    <a:p>
                      <a:pPr>
                        <a:buNone/>
                      </a:pPr>
                      <a:r>
                        <a:rPr lang="en-US" altLang="en-US"/>
                        <a:t>Yöneticisi ile olan zay</a:t>
                      </a:r>
                      <a:r>
                        <a:rPr lang="en-US" altLang="en-US"/>
                        <a:t>ı</a:t>
                      </a:r>
                      <a:r>
                        <a:rPr lang="en-US" altLang="en-US"/>
                        <a:t>f ileti</a:t>
                      </a:r>
                      <a:r>
                        <a:rPr lang="en-US" altLang="en-US"/>
                        <a:t>ş</a:t>
                      </a:r>
                      <a:r>
                        <a:rPr lang="en-US" altLang="en-US"/>
                        <a:t>im</a:t>
                      </a:r>
                      <a:endParaRPr lang="en-US" altLang="en-US"/>
                    </a:p>
                  </a:txBody>
                  <a:tcPr/>
                </a:tc>
              </a:tr>
              <a:tr h="381000">
                <a:tc>
                  <a:txBody>
                    <a:bodyPr/>
                    <a:p>
                      <a:pPr>
                        <a:buNone/>
                      </a:pPr>
                      <a:r>
                        <a:rPr lang="en-US" altLang="en-US"/>
                        <a:t>Tak</a:t>
                      </a:r>
                      <a:r>
                        <a:rPr lang="en-US" altLang="en-US"/>
                        <a:t>ı</a:t>
                      </a:r>
                      <a:r>
                        <a:rPr lang="en-US" altLang="en-US"/>
                        <a:t>m i</a:t>
                      </a:r>
                      <a:r>
                        <a:rPr lang="en-US" altLang="en-US"/>
                        <a:t>ç</a:t>
                      </a:r>
                      <a:r>
                        <a:rPr lang="en-US" altLang="en-US"/>
                        <a:t>ersinde kültürel farkl</a:t>
                      </a:r>
                      <a:r>
                        <a:rPr lang="en-US" altLang="en-US"/>
                        <a:t>ı</a:t>
                      </a:r>
                      <a:r>
                        <a:rPr lang="en-US" altLang="en-US"/>
                        <a:t>l</a:t>
                      </a:r>
                      <a:r>
                        <a:rPr lang="en-US" altLang="en-US"/>
                        <a:t>ı</a:t>
                      </a:r>
                      <a:r>
                        <a:rPr lang="en-US" altLang="en-US"/>
                        <a:t>klar</a:t>
                      </a:r>
                      <a:endParaRPr lang="en-US" altLang="en-US"/>
                    </a:p>
                  </a:txBody>
                  <a:tcPr/>
                </a:tc>
                <a:tc>
                  <a:txBody>
                    <a:bodyPr/>
                    <a:p>
                      <a:pPr>
                        <a:buNone/>
                      </a:pPr>
                      <a:r>
                        <a:rPr lang="en-US" altLang="en-US"/>
                        <a:t>Tek tip k</a:t>
                      </a:r>
                      <a:r>
                        <a:rPr lang="en-US" altLang="en-US"/>
                        <a:t>ı</a:t>
                      </a:r>
                      <a:r>
                        <a:rPr lang="en-US" altLang="en-US"/>
                        <a:t>yafet uygulamas</a:t>
                      </a:r>
                      <a:r>
                        <a:rPr lang="en-US" altLang="en-US"/>
                        <a:t>ı</a:t>
                      </a:r>
                      <a:endParaRPr lang="en-US" altLang="en-US"/>
                    </a:p>
                  </a:txBody>
                  <a:tcPr/>
                </a:tc>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sym typeface="+mn-ea"/>
              </a:rPr>
              <a:t>Örgütsel Stres Kaynakları</a:t>
            </a:r>
            <a:endParaRPr lang="en-US"/>
          </a:p>
        </p:txBody>
      </p:sp>
      <p:graphicFrame>
        <p:nvGraphicFramePr>
          <p:cNvPr id="4" name="Content Placeholder 3"/>
          <p:cNvGraphicFramePr/>
          <p:nvPr>
            <p:ph idx="1"/>
          </p:nvPr>
        </p:nvGraphicFramePr>
        <p:xfrm>
          <a:off x="457200" y="1905000"/>
          <a:ext cx="8229600" cy="2286000"/>
        </p:xfrm>
        <a:graphic>
          <a:graphicData uri="http://schemas.openxmlformats.org/drawingml/2006/table">
            <a:tbl>
              <a:tblPr firstRow="1" bandRow="1">
                <a:tableStyleId>{5C22544A-7EE6-4342-B048-85BDC9FD1C3A}</a:tableStyleId>
              </a:tblPr>
              <a:tblGrid>
                <a:gridCol w="4114800"/>
                <a:gridCol w="4114800"/>
              </a:tblGrid>
              <a:tr h="381000">
                <a:tc>
                  <a:txBody>
                    <a:bodyPr/>
                    <a:p>
                      <a:pPr>
                        <a:buNone/>
                      </a:pPr>
                      <a:r>
                        <a:rPr lang="tr-TR" altLang="en-US"/>
                        <a:t>Stres Kaynağı</a:t>
                      </a:r>
                      <a:endParaRPr lang="tr-TR" altLang="en-US"/>
                    </a:p>
                  </a:txBody>
                  <a:tcPr/>
                </a:tc>
                <a:tc>
                  <a:txBody>
                    <a:bodyPr/>
                    <a:p>
                      <a:pPr>
                        <a:buNone/>
                      </a:pPr>
                      <a:r>
                        <a:rPr lang="tr-TR" altLang="en-US"/>
                        <a:t>Stres Kaynağı</a:t>
                      </a:r>
                      <a:endParaRPr lang="tr-TR" altLang="en-US"/>
                    </a:p>
                  </a:txBody>
                  <a:tcPr/>
                </a:tc>
              </a:tr>
              <a:tr h="381000">
                <a:tc>
                  <a:txBody>
                    <a:bodyPr/>
                    <a:p>
                      <a:pPr>
                        <a:buNone/>
                      </a:pPr>
                      <a:r>
                        <a:rPr lang="en-US" altLang="en-US"/>
                        <a:t>Vas</a:t>
                      </a:r>
                      <a:r>
                        <a:rPr lang="en-US" altLang="en-US"/>
                        <a:t>ı</a:t>
                      </a:r>
                      <a:r>
                        <a:rPr lang="en-US" altLang="en-US"/>
                        <a:t>flar</a:t>
                      </a:r>
                      <a:r>
                        <a:rPr lang="en-US" altLang="en-US"/>
                        <a:t>ı</a:t>
                      </a:r>
                      <a:r>
                        <a:rPr lang="en-US" altLang="en-US"/>
                        <a:t>n</a:t>
                      </a:r>
                      <a:r>
                        <a:rPr lang="en-US" altLang="en-US"/>
                        <a:t>ı</a:t>
                      </a:r>
                      <a:r>
                        <a:rPr lang="en-US" altLang="en-US"/>
                        <a:t>n alt</a:t>
                      </a:r>
                      <a:r>
                        <a:rPr lang="en-US" altLang="en-US"/>
                        <a:t>ı</a:t>
                      </a:r>
                      <a:r>
                        <a:rPr lang="en-US" altLang="en-US"/>
                        <a:t>nda i</a:t>
                      </a:r>
                      <a:r>
                        <a:rPr lang="en-US" altLang="en-US"/>
                        <a:t>ş</a:t>
                      </a:r>
                      <a:r>
                        <a:rPr lang="en-US" altLang="en-US"/>
                        <a:t> verilmesi</a:t>
                      </a:r>
                      <a:endParaRPr lang="en-US" altLang="en-US"/>
                    </a:p>
                  </a:txBody>
                  <a:tcPr/>
                </a:tc>
                <a:tc>
                  <a:txBody>
                    <a:bodyPr/>
                    <a:p>
                      <a:pPr>
                        <a:buNone/>
                      </a:pPr>
                      <a:r>
                        <a:rPr lang="en-US" altLang="en-US"/>
                        <a:t>İş</a:t>
                      </a:r>
                      <a:r>
                        <a:rPr lang="en-US" altLang="en-US"/>
                        <a:t>ini kaybetme korkusu</a:t>
                      </a:r>
                      <a:endParaRPr lang="en-US" altLang="en-US"/>
                    </a:p>
                  </a:txBody>
                  <a:tcPr/>
                </a:tc>
              </a:tr>
              <a:tr h="381000">
                <a:tc>
                  <a:txBody>
                    <a:bodyPr/>
                    <a:p>
                      <a:pPr>
                        <a:buNone/>
                      </a:pPr>
                      <a:r>
                        <a:rPr lang="en-US" altLang="en-US"/>
                        <a:t>Ç</a:t>
                      </a:r>
                      <a:r>
                        <a:rPr lang="en-US" altLang="en-US"/>
                        <a:t>özüm odakl</a:t>
                      </a:r>
                      <a:r>
                        <a:rPr lang="en-US" altLang="en-US"/>
                        <a:t>ı</a:t>
                      </a:r>
                      <a:r>
                        <a:rPr lang="en-US" altLang="en-US"/>
                        <a:t> olmamas</a:t>
                      </a:r>
                      <a:r>
                        <a:rPr lang="en-US" altLang="en-US"/>
                        <a:t>ı</a:t>
                      </a:r>
                      <a:endParaRPr lang="en-US" altLang="en-US"/>
                    </a:p>
                  </a:txBody>
                  <a:tcPr/>
                </a:tc>
                <a:tc>
                  <a:txBody>
                    <a:bodyPr/>
                    <a:p>
                      <a:pPr>
                        <a:buNone/>
                      </a:pPr>
                      <a:r>
                        <a:rPr lang="en-US" altLang="en-US"/>
                        <a:t>Ç</a:t>
                      </a:r>
                      <a:r>
                        <a:rPr lang="en-US" altLang="en-US"/>
                        <a:t>al</a:t>
                      </a:r>
                      <a:r>
                        <a:rPr lang="en-US" altLang="en-US"/>
                        <a:t>ış</a:t>
                      </a:r>
                      <a:r>
                        <a:rPr lang="en-US" altLang="en-US"/>
                        <a:t>ma arkada</a:t>
                      </a:r>
                      <a:r>
                        <a:rPr lang="en-US" altLang="en-US"/>
                        <a:t>şı</a:t>
                      </a:r>
                      <a:r>
                        <a:rPr lang="en-US" altLang="en-US"/>
                        <a:t>n</a:t>
                      </a:r>
                      <a:r>
                        <a:rPr lang="en-US" altLang="en-US"/>
                        <a:t>ı</a:t>
                      </a:r>
                      <a:r>
                        <a:rPr lang="en-US" altLang="en-US"/>
                        <a:t>n öfke kontrolü yapamamas</a:t>
                      </a:r>
                      <a:r>
                        <a:rPr lang="en-US" altLang="en-US"/>
                        <a:t>ı</a:t>
                      </a:r>
                      <a:endParaRPr lang="en-US" altLang="en-US"/>
                    </a:p>
                  </a:txBody>
                  <a:tcPr/>
                </a:tc>
              </a:tr>
              <a:tr h="381000">
                <a:tc>
                  <a:txBody>
                    <a:bodyPr/>
                    <a:p>
                      <a:pPr>
                        <a:buNone/>
                      </a:pPr>
                      <a:r>
                        <a:rPr lang="en-US" altLang="en-US"/>
                        <a:t>A</a:t>
                      </a:r>
                      <a:r>
                        <a:rPr lang="en-US" altLang="en-US"/>
                        <a:t>şı</a:t>
                      </a:r>
                      <a:r>
                        <a:rPr lang="en-US" altLang="en-US"/>
                        <a:t>r</a:t>
                      </a:r>
                      <a:r>
                        <a:rPr lang="en-US" altLang="en-US"/>
                        <a:t>ı</a:t>
                      </a:r>
                      <a:r>
                        <a:rPr lang="en-US" altLang="en-US"/>
                        <a:t> duygusal davranmas</a:t>
                      </a:r>
                      <a:r>
                        <a:rPr lang="en-US" altLang="en-US"/>
                        <a:t>ı</a:t>
                      </a:r>
                      <a:endParaRPr lang="en-US" altLang="en-US"/>
                    </a:p>
                  </a:txBody>
                  <a:tcPr/>
                </a:tc>
                <a:tc>
                  <a:txBody>
                    <a:bodyPr/>
                    <a:p>
                      <a:pPr>
                        <a:buNone/>
                      </a:pPr>
                      <a:r>
                        <a:rPr lang="en-US" altLang="en-US"/>
                        <a:t>Y</a:t>
                      </a:r>
                      <a:r>
                        <a:rPr lang="en-US" altLang="en-US"/>
                        <a:t>ı</a:t>
                      </a:r>
                      <a:r>
                        <a:rPr lang="en-US" altLang="en-US"/>
                        <a:t>ll</a:t>
                      </a:r>
                      <a:r>
                        <a:rPr lang="en-US" altLang="en-US"/>
                        <a:t>ı</a:t>
                      </a:r>
                      <a:r>
                        <a:rPr lang="en-US" altLang="en-US"/>
                        <a:t>k izinlerini istedi</a:t>
                      </a:r>
                      <a:r>
                        <a:rPr lang="en-US" altLang="en-US"/>
                        <a:t>ğ</a:t>
                      </a:r>
                      <a:r>
                        <a:rPr lang="en-US" altLang="en-US"/>
                        <a:t>i zaman kullanamamas</a:t>
                      </a:r>
                      <a:r>
                        <a:rPr lang="en-US" altLang="en-US"/>
                        <a:t>ı</a:t>
                      </a:r>
                      <a:endParaRPr lang="en-US" altLang="en-US"/>
                    </a:p>
                  </a:txBody>
                  <a:tcPr/>
                </a:tc>
              </a:tr>
              <a:tr h="381000">
                <a:tc>
                  <a:txBody>
                    <a:bodyPr/>
                    <a:p>
                      <a:pPr>
                        <a:buNone/>
                      </a:pPr>
                      <a:r>
                        <a:rPr lang="en-US" altLang="en-US"/>
                        <a:t>Az i</a:t>
                      </a:r>
                      <a:r>
                        <a:rPr lang="en-US" altLang="en-US"/>
                        <a:t>ş</a:t>
                      </a:r>
                      <a:r>
                        <a:rPr lang="en-US" altLang="en-US"/>
                        <a:t> verilmesi</a:t>
                      </a:r>
                      <a:endParaRPr lang="en-US" altLang="en-US"/>
                    </a:p>
                  </a:txBody>
                  <a:tcPr/>
                </a:tc>
                <a:tc>
                  <a:txBody>
                    <a:bodyPr/>
                    <a:p>
                      <a:pPr>
                        <a:buNone/>
                      </a:pPr>
                      <a:r>
                        <a:rPr lang="en-US" altLang="en-US"/>
                        <a:t>Gelen vatanda</a:t>
                      </a:r>
                      <a:r>
                        <a:rPr lang="en-US" altLang="en-US"/>
                        <a:t>şı</a:t>
                      </a:r>
                      <a:r>
                        <a:rPr lang="en-US" altLang="en-US"/>
                        <a:t>n/mü</a:t>
                      </a:r>
                      <a:r>
                        <a:rPr lang="en-US" altLang="en-US"/>
                        <a:t>ş</a:t>
                      </a:r>
                      <a:r>
                        <a:rPr lang="en-US" altLang="en-US"/>
                        <a:t>terinin gergin olmas</a:t>
                      </a:r>
                      <a:r>
                        <a:rPr lang="en-US" altLang="en-US"/>
                        <a:t>ı</a:t>
                      </a:r>
                      <a:endParaRPr lang="en-US" altLang="en-US"/>
                    </a:p>
                  </a:txBody>
                  <a:tcPr/>
                </a:tc>
              </a:tr>
              <a:tr h="381000">
                <a:tc>
                  <a:txBody>
                    <a:bodyPr/>
                    <a:p>
                      <a:pPr>
                        <a:buNone/>
                      </a:pPr>
                      <a:r>
                        <a:rPr lang="en-US" altLang="en-US"/>
                        <a:t>İş</a:t>
                      </a:r>
                      <a:r>
                        <a:rPr lang="en-US" altLang="en-US"/>
                        <a:t> yükü</a:t>
                      </a:r>
                      <a:endParaRPr lang="en-US" altLang="en-US"/>
                    </a:p>
                  </a:txBody>
                  <a:tcPr/>
                </a:tc>
                <a:tc>
                  <a:txBody>
                    <a:bodyPr/>
                    <a:p>
                      <a:pPr>
                        <a:buNone/>
                      </a:pPr>
                      <a:r>
                        <a:rPr lang="en-US" altLang="en-US"/>
                        <a:t>İş</a:t>
                      </a:r>
                      <a:r>
                        <a:rPr lang="en-US" altLang="en-US"/>
                        <a:t> ara</a:t>
                      </a:r>
                      <a:r>
                        <a:rPr lang="en-US" altLang="en-US"/>
                        <a:t>ç</a:t>
                      </a:r>
                      <a:r>
                        <a:rPr lang="en-US" altLang="en-US"/>
                        <a:t> ve gere</a:t>
                      </a:r>
                      <a:r>
                        <a:rPr lang="en-US" altLang="en-US"/>
                        <a:t>ç</a:t>
                      </a:r>
                      <a:r>
                        <a:rPr lang="en-US" altLang="en-US"/>
                        <a:t>lerin yetersiz olmas</a:t>
                      </a:r>
                      <a:r>
                        <a:rPr lang="en-US" altLang="en-US"/>
                        <a:t>ı</a:t>
                      </a:r>
                      <a:endParaRPr lang="en-US" altLang="en-US"/>
                    </a:p>
                  </a:txBody>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57200" y="2116455"/>
            <a:ext cx="8229600" cy="2122170"/>
          </a:xfrm>
        </p:spPr>
        <p:txBody>
          <a:bodyPr/>
          <a:p>
            <a:pPr algn="ctr"/>
            <a:r>
              <a:rPr lang="tr-TR" altLang="en-US"/>
              <a:t>Stres Yönetimi</a:t>
            </a:r>
            <a:endParaRPr lang="tr-TR"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1"/>
          </p:nvPr>
        </p:nvPicPr>
        <p:blipFill>
          <a:blip r:embed="rId1"/>
          <a:stretch>
            <a:fillRect/>
          </a:stretch>
        </p:blipFill>
        <p:spPr>
          <a:xfrm>
            <a:off x="10795" y="0"/>
            <a:ext cx="9123045" cy="685292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sym typeface="+mn-ea"/>
              </a:rPr>
              <a:t>Stres Yönetimi</a:t>
            </a:r>
            <a:endParaRPr lang="en-US"/>
          </a:p>
        </p:txBody>
      </p:sp>
      <p:sp>
        <p:nvSpPr>
          <p:cNvPr id="3" name="Content Placeholder 2"/>
          <p:cNvSpPr>
            <a:spLocks noGrp="1"/>
          </p:cNvSpPr>
          <p:nvPr>
            <p:ph idx="1"/>
          </p:nvPr>
        </p:nvSpPr>
        <p:spPr/>
        <p:txBody>
          <a:bodyPr/>
          <a:p>
            <a:pPr algn="just"/>
            <a:r>
              <a:rPr lang="en-US" altLang="en-US"/>
              <a:t>1950’de “stres” kelimesini hayat</a:t>
            </a:r>
            <a:r>
              <a:rPr lang="en-US" altLang="en-US"/>
              <a:t>ı</a:t>
            </a:r>
            <a:r>
              <a:rPr lang="en-US" altLang="en-US"/>
              <a:t>m</a:t>
            </a:r>
            <a:r>
              <a:rPr lang="en-US" altLang="en-US"/>
              <a:t>ı</a:t>
            </a:r>
            <a:r>
              <a:rPr lang="en-US" altLang="en-US"/>
              <a:t>za sokan Psikolog Dr. Hans Selye’nin söyledi</a:t>
            </a:r>
            <a:r>
              <a:rPr lang="en-US" altLang="en-US"/>
              <a:t>ğ</a:t>
            </a:r>
            <a:r>
              <a:rPr lang="en-US" altLang="en-US"/>
              <a:t>i gibi, “Do</a:t>
            </a:r>
            <a:r>
              <a:rPr lang="en-US" altLang="en-US"/>
              <a:t>ğ</a:t>
            </a:r>
            <a:r>
              <a:rPr lang="en-US" altLang="en-US"/>
              <a:t>ru tavr</a:t>
            </a:r>
            <a:r>
              <a:rPr lang="en-US" altLang="en-US"/>
              <a:t>ı</a:t>
            </a:r>
            <a:r>
              <a:rPr lang="en-US" altLang="en-US"/>
              <a:t> benimsemek, olumsuz stresi olumlu strese önü</a:t>
            </a:r>
            <a:r>
              <a:rPr lang="en-US" altLang="en-US"/>
              <a:t>ş</a:t>
            </a:r>
            <a:r>
              <a:rPr lang="en-US" altLang="en-US"/>
              <a:t>türebilir.” Tavr</a:t>
            </a:r>
            <a:r>
              <a:rPr lang="en-US" altLang="en-US"/>
              <a:t>ı</a:t>
            </a:r>
            <a:r>
              <a:rPr lang="en-US" altLang="en-US"/>
              <a:t>n</a:t>
            </a:r>
            <a:r>
              <a:rPr lang="en-US" altLang="en-US"/>
              <a:t>ı</a:t>
            </a:r>
            <a:r>
              <a:rPr lang="en-US" altLang="en-US"/>
              <a:t>z</a:t>
            </a:r>
            <a:r>
              <a:rPr lang="en-US" altLang="en-US"/>
              <a:t>ı</a:t>
            </a:r>
            <a:r>
              <a:rPr lang="en-US" altLang="en-US"/>
              <a:t> elinizden geldi</a:t>
            </a:r>
            <a:r>
              <a:rPr lang="en-US" altLang="en-US"/>
              <a:t>ğ</a:t>
            </a:r>
            <a:r>
              <a:rPr lang="en-US" altLang="en-US"/>
              <a:t>ince de</a:t>
            </a:r>
            <a:r>
              <a:rPr lang="en-US" altLang="en-US"/>
              <a:t>ğ</a:t>
            </a:r>
            <a:r>
              <a:rPr lang="en-US" altLang="en-US"/>
              <a:t>i</a:t>
            </a:r>
            <a:r>
              <a:rPr lang="en-US" altLang="en-US"/>
              <a:t>ş</a:t>
            </a:r>
            <a:r>
              <a:rPr lang="en-US" altLang="en-US"/>
              <a:t>tirmek, stresten kurtulman</a:t>
            </a:r>
            <a:r>
              <a:rPr lang="en-US" altLang="en-US"/>
              <a:t>ı</a:t>
            </a:r>
            <a:r>
              <a:rPr lang="en-US" altLang="en-US"/>
              <a:t>n ilk ad</a:t>
            </a:r>
            <a:r>
              <a:rPr lang="en-US" altLang="en-US"/>
              <a:t>ı</a:t>
            </a:r>
            <a:r>
              <a:rPr lang="en-US" altLang="en-US"/>
              <a:t>m</a:t>
            </a:r>
            <a:r>
              <a:rPr lang="en-US" altLang="en-US"/>
              <a:t>ı</a:t>
            </a:r>
            <a:r>
              <a:rPr lang="en-US" altLang="en-US"/>
              <a:t>d</a:t>
            </a:r>
            <a:r>
              <a:rPr lang="en-US" altLang="en-US"/>
              <a:t>ı</a:t>
            </a:r>
            <a:r>
              <a:rPr lang="en-US" altLang="en-US"/>
              <a:t>r.</a:t>
            </a:r>
            <a:endParaRPr lang="en-US"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t>Ki</a:t>
            </a:r>
            <a:r>
              <a:rPr lang="en-US" altLang="en-US"/>
              <a:t>ş</a:t>
            </a:r>
            <a:r>
              <a:rPr lang="en-US" altLang="en-US"/>
              <a:t>isel Stres Yönetimi</a:t>
            </a:r>
            <a:endParaRPr lang="en-US" altLang="en-US"/>
          </a:p>
        </p:txBody>
      </p:sp>
      <p:sp>
        <p:nvSpPr>
          <p:cNvPr id="3" name="Content Placeholder 2"/>
          <p:cNvSpPr>
            <a:spLocks noGrp="1"/>
          </p:cNvSpPr>
          <p:nvPr>
            <p:ph idx="1"/>
          </p:nvPr>
        </p:nvSpPr>
        <p:spPr/>
        <p:txBody>
          <a:bodyPr/>
          <a:p>
            <a:pPr algn="just"/>
            <a:r>
              <a:rPr lang="en-US" altLang="en-US"/>
              <a:t>Günlük hayat</a:t>
            </a:r>
            <a:r>
              <a:rPr lang="en-US" altLang="en-US"/>
              <a:t>ı</a:t>
            </a:r>
            <a:r>
              <a:rPr lang="en-US" altLang="en-US"/>
              <a:t>m</a:t>
            </a:r>
            <a:r>
              <a:rPr lang="en-US" altLang="en-US"/>
              <a:t>ı</a:t>
            </a:r>
            <a:r>
              <a:rPr lang="en-US" altLang="en-US"/>
              <a:t>zdaki tan</a:t>
            </a:r>
            <a:r>
              <a:rPr lang="en-US" altLang="en-US"/>
              <a:t>ı</a:t>
            </a:r>
            <a:r>
              <a:rPr lang="en-US" altLang="en-US"/>
              <a:t>k oldu</a:t>
            </a:r>
            <a:r>
              <a:rPr lang="en-US" altLang="en-US"/>
              <a:t>ğ</a:t>
            </a:r>
            <a:r>
              <a:rPr lang="en-US" altLang="en-US"/>
              <a:t>umuz de</a:t>
            </a:r>
            <a:r>
              <a:rPr lang="en-US" altLang="en-US"/>
              <a:t>ğ</a:t>
            </a:r>
            <a:r>
              <a:rPr lang="en-US" altLang="en-US"/>
              <a:t>i</a:t>
            </a:r>
            <a:r>
              <a:rPr lang="en-US" altLang="en-US"/>
              <a:t>ş</a:t>
            </a:r>
            <a:r>
              <a:rPr lang="en-US" altLang="en-US"/>
              <a:t>imler, ani olan olaylar, iddialar, yorumlar, anla</a:t>
            </a:r>
            <a:r>
              <a:rPr lang="en-US" altLang="en-US"/>
              <a:t>ş</a:t>
            </a:r>
            <a:r>
              <a:rPr lang="en-US" altLang="en-US"/>
              <a:t>mazl</a:t>
            </a:r>
            <a:r>
              <a:rPr lang="en-US" altLang="en-US"/>
              <a:t>ı</a:t>
            </a:r>
            <a:r>
              <a:rPr lang="en-US" altLang="en-US"/>
              <a:t>klar ve </a:t>
            </a:r>
            <a:r>
              <a:rPr lang="en-US" altLang="en-US"/>
              <a:t>ç</a:t>
            </a:r>
            <a:r>
              <a:rPr lang="en-US" altLang="en-US"/>
              <a:t>at</a:t>
            </a:r>
            <a:r>
              <a:rPr lang="en-US" altLang="en-US"/>
              <a:t>ış</a:t>
            </a:r>
            <a:r>
              <a:rPr lang="en-US" altLang="en-US"/>
              <a:t>malar da stres ya</a:t>
            </a:r>
            <a:r>
              <a:rPr lang="en-US" altLang="en-US"/>
              <a:t>ş</a:t>
            </a:r>
            <a:r>
              <a:rPr lang="en-US" altLang="en-US"/>
              <a:t>amam</a:t>
            </a:r>
            <a:r>
              <a:rPr lang="en-US" altLang="en-US"/>
              <a:t>ı</a:t>
            </a:r>
            <a:r>
              <a:rPr lang="en-US" altLang="en-US"/>
              <a:t>za neden olurlar.</a:t>
            </a:r>
            <a:endParaRPr lang="en-US" alt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sym typeface="+mn-ea"/>
              </a:rPr>
              <a:t>Kişisel Stres Yönetimi</a:t>
            </a:r>
            <a:endParaRPr lang="en-US"/>
          </a:p>
        </p:txBody>
      </p:sp>
      <p:sp>
        <p:nvSpPr>
          <p:cNvPr id="3" name="Content Placeholder 2"/>
          <p:cNvSpPr>
            <a:spLocks noGrp="1"/>
          </p:cNvSpPr>
          <p:nvPr>
            <p:ph idx="1"/>
          </p:nvPr>
        </p:nvSpPr>
        <p:spPr/>
        <p:txBody>
          <a:bodyPr/>
          <a:p>
            <a:r>
              <a:rPr lang="en-US" altLang="en-US"/>
              <a:t>Bireysel olarak, a</a:t>
            </a:r>
            <a:r>
              <a:rPr lang="en-US" altLang="en-US"/>
              <a:t>ş</a:t>
            </a:r>
            <a:r>
              <a:rPr lang="en-US" altLang="en-US"/>
              <a:t>a</a:t>
            </a:r>
            <a:r>
              <a:rPr lang="en-US" altLang="en-US"/>
              <a:t>ğı</a:t>
            </a:r>
            <a:r>
              <a:rPr lang="en-US" altLang="en-US"/>
              <a:t>da yer alan, stres yönetimiyle mücadele de uygulayaca</a:t>
            </a:r>
            <a:r>
              <a:rPr lang="en-US" altLang="en-US"/>
              <a:t>ğı</a:t>
            </a:r>
            <a:r>
              <a:rPr lang="en-US" altLang="en-US"/>
              <a:t>m</a:t>
            </a:r>
            <a:r>
              <a:rPr lang="en-US" altLang="en-US"/>
              <a:t>ı</a:t>
            </a:r>
            <a:r>
              <a:rPr lang="en-US" altLang="en-US"/>
              <a:t>z unsurlar on</a:t>
            </a:r>
            <a:r>
              <a:rPr lang="tr-TR" altLang="en-US"/>
              <a:t>iki</a:t>
            </a:r>
            <a:r>
              <a:rPr lang="en-US" altLang="en-US"/>
              <a:t> (</a:t>
            </a:r>
            <a:r>
              <a:rPr lang="tr-TR" altLang="en-US"/>
              <a:t>12</a:t>
            </a:r>
            <a:r>
              <a:rPr lang="en-US" altLang="en-US"/>
              <a:t>) ba</a:t>
            </a:r>
            <a:r>
              <a:rPr lang="en-US" altLang="en-US"/>
              <a:t>ş</a:t>
            </a:r>
            <a:r>
              <a:rPr lang="en-US" altLang="en-US"/>
              <a:t>l</a:t>
            </a:r>
            <a:r>
              <a:rPr lang="en-US" altLang="en-US"/>
              <a:t>ı</a:t>
            </a:r>
            <a:r>
              <a:rPr lang="en-US" altLang="en-US"/>
              <a:t>k alt</a:t>
            </a:r>
            <a:r>
              <a:rPr lang="en-US" altLang="en-US"/>
              <a:t>ı</a:t>
            </a:r>
            <a:r>
              <a:rPr lang="en-US" altLang="en-US"/>
              <a:t>nda topland</a:t>
            </a:r>
            <a:r>
              <a:rPr lang="en-US" altLang="en-US"/>
              <a:t>ı</a:t>
            </a:r>
            <a:r>
              <a:rPr lang="en-US" altLang="en-US"/>
              <a:t>. Bunlar:</a:t>
            </a:r>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Stres Nedir?</a:t>
            </a:r>
            <a:endParaRPr lang="tr-TR" altLang="en-US"/>
          </a:p>
        </p:txBody>
      </p:sp>
      <p:sp>
        <p:nvSpPr>
          <p:cNvPr id="3" name="Content Placeholder 2"/>
          <p:cNvSpPr>
            <a:spLocks noGrp="1"/>
          </p:cNvSpPr>
          <p:nvPr>
            <p:ph idx="1"/>
          </p:nvPr>
        </p:nvSpPr>
        <p:spPr/>
        <p:txBody>
          <a:bodyPr/>
          <a:p>
            <a:r>
              <a:rPr lang="en-US" altLang="en-US"/>
              <a:t>Ç</a:t>
            </a:r>
            <a:r>
              <a:rPr lang="en-US" altLang="en-US"/>
              <a:t>a</a:t>
            </a:r>
            <a:r>
              <a:rPr lang="en-US" altLang="en-US"/>
              <a:t>ğı</a:t>
            </a:r>
            <a:r>
              <a:rPr lang="en-US" altLang="en-US"/>
              <a:t>m</a:t>
            </a:r>
            <a:r>
              <a:rPr lang="en-US" altLang="en-US"/>
              <a:t>ı</a:t>
            </a:r>
            <a:r>
              <a:rPr lang="en-US" altLang="en-US"/>
              <a:t>z</a:t>
            </a:r>
            <a:r>
              <a:rPr lang="en-US" altLang="en-US"/>
              <a:t>ı</a:t>
            </a:r>
            <a:r>
              <a:rPr lang="en-US" altLang="en-US"/>
              <a:t>n hastal</a:t>
            </a:r>
            <a:r>
              <a:rPr lang="en-US" altLang="en-US"/>
              <a:t>ığı</a:t>
            </a:r>
            <a:r>
              <a:rPr lang="en-US" altLang="en-US"/>
              <a:t> olarak ifade edilen stres, i</a:t>
            </a:r>
            <a:r>
              <a:rPr lang="en-US" altLang="en-US"/>
              <a:t>ş</a:t>
            </a:r>
            <a:r>
              <a:rPr lang="en-US" altLang="en-US"/>
              <a:t> ve özel hayat</a:t>
            </a:r>
            <a:r>
              <a:rPr lang="en-US" altLang="en-US"/>
              <a:t>ı</a:t>
            </a:r>
            <a:r>
              <a:rPr lang="en-US" altLang="en-US"/>
              <a:t>m</a:t>
            </a:r>
            <a:r>
              <a:rPr lang="en-US" altLang="en-US"/>
              <a:t>ı</a:t>
            </a:r>
            <a:r>
              <a:rPr lang="en-US" altLang="en-US"/>
              <a:t>z</a:t>
            </a:r>
            <a:r>
              <a:rPr lang="en-US" altLang="en-US"/>
              <a:t>ı</a:t>
            </a:r>
            <a:r>
              <a:rPr lang="en-US" altLang="en-US"/>
              <a:t>n bir par</a:t>
            </a:r>
            <a:r>
              <a:rPr lang="en-US" altLang="en-US"/>
              <a:t>ç</a:t>
            </a:r>
            <a:r>
              <a:rPr lang="en-US" altLang="en-US"/>
              <a:t>as</a:t>
            </a:r>
            <a:r>
              <a:rPr lang="en-US" altLang="en-US"/>
              <a:t>ı</a:t>
            </a:r>
            <a:r>
              <a:rPr lang="en-US" altLang="en-US"/>
              <a:t>d</a:t>
            </a:r>
            <a:r>
              <a:rPr lang="en-US" altLang="en-US"/>
              <a:t>ı</a:t>
            </a:r>
            <a:r>
              <a:rPr lang="en-US" altLang="en-US"/>
              <a:t>r.</a:t>
            </a:r>
            <a:endParaRPr lang="en-US" alt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1"/>
          </p:nvPr>
        </p:nvPicPr>
        <p:blipFill>
          <a:blip r:embed="rId1"/>
          <a:stretch>
            <a:fillRect/>
          </a:stretch>
        </p:blipFill>
        <p:spPr>
          <a:xfrm>
            <a:off x="-53975" y="9525"/>
            <a:ext cx="9216390" cy="6848475"/>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sym typeface="+mn-ea"/>
              </a:rPr>
              <a:t>Kişisel Stres Yönetimi</a:t>
            </a:r>
            <a:endParaRPr lang="en-US"/>
          </a:p>
        </p:txBody>
      </p:sp>
      <p:sp>
        <p:nvSpPr>
          <p:cNvPr id="3" name="Content Placeholder 2"/>
          <p:cNvSpPr>
            <a:spLocks noGrp="1"/>
          </p:cNvSpPr>
          <p:nvPr>
            <p:ph idx="1"/>
          </p:nvPr>
        </p:nvSpPr>
        <p:spPr/>
        <p:txBody>
          <a:bodyPr/>
          <a:p>
            <a:r>
              <a:rPr lang="en-US" altLang="en-US"/>
              <a:t>1) Fiziksel egzersiz </a:t>
            </a:r>
            <a:endParaRPr lang="en-US" altLang="en-US"/>
          </a:p>
          <a:p>
            <a:r>
              <a:rPr lang="en-US" altLang="en-US"/>
              <a:t>2) Solunum egzersizi </a:t>
            </a:r>
            <a:endParaRPr lang="en-US" altLang="en-US"/>
          </a:p>
          <a:p>
            <a:r>
              <a:rPr lang="en-US" altLang="en-US"/>
              <a:t>3) Biyolojik geri besleme </a:t>
            </a:r>
            <a:endParaRPr lang="en-US" altLang="en-US"/>
          </a:p>
          <a:p>
            <a:r>
              <a:rPr lang="en-US" altLang="en-US"/>
              <a:t>4) Gev</a:t>
            </a:r>
            <a:r>
              <a:rPr lang="en-US" altLang="en-US"/>
              <a:t>ş</a:t>
            </a:r>
            <a:r>
              <a:rPr lang="en-US" altLang="en-US"/>
              <a:t>eme hareketleri </a:t>
            </a:r>
            <a:endParaRPr lang="en-US" altLang="en-US"/>
          </a:p>
          <a:p>
            <a:r>
              <a:rPr lang="en-US" altLang="en-US"/>
              <a:t>5) Meditasyon</a:t>
            </a:r>
            <a:endParaRPr lang="en-US" alt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sym typeface="+mn-ea"/>
              </a:rPr>
              <a:t>Kişisel Stres Yönetimi</a:t>
            </a:r>
            <a:endParaRPr lang="en-US"/>
          </a:p>
        </p:txBody>
      </p:sp>
      <p:sp>
        <p:nvSpPr>
          <p:cNvPr id="3" name="Content Placeholder 2"/>
          <p:cNvSpPr>
            <a:spLocks noGrp="1"/>
          </p:cNvSpPr>
          <p:nvPr>
            <p:ph idx="1"/>
          </p:nvPr>
        </p:nvSpPr>
        <p:spPr/>
        <p:txBody>
          <a:bodyPr/>
          <a:p>
            <a:r>
              <a:rPr lang="tr-TR" altLang="en-US"/>
              <a:t>6) </a:t>
            </a:r>
            <a:r>
              <a:rPr lang="en-US" altLang="en-US"/>
              <a:t>Davran</a:t>
            </a:r>
            <a:r>
              <a:rPr lang="en-US" altLang="en-US"/>
              <a:t>ış</a:t>
            </a:r>
            <a:r>
              <a:rPr lang="en-US" altLang="en-US"/>
              <a:t> de</a:t>
            </a:r>
            <a:r>
              <a:rPr lang="en-US" altLang="en-US"/>
              <a:t>ğ</a:t>
            </a:r>
            <a:r>
              <a:rPr lang="en-US" altLang="en-US"/>
              <a:t>i</a:t>
            </a:r>
            <a:r>
              <a:rPr lang="en-US" altLang="en-US"/>
              <a:t>ş</a:t>
            </a:r>
            <a:r>
              <a:rPr lang="en-US" altLang="en-US"/>
              <a:t>tirme </a:t>
            </a:r>
            <a:endParaRPr lang="en-US" altLang="en-US"/>
          </a:p>
          <a:p>
            <a:r>
              <a:rPr lang="en-US" altLang="en-US"/>
              <a:t>7) Zaman yönetimi </a:t>
            </a:r>
            <a:endParaRPr lang="en-US" altLang="en-US"/>
          </a:p>
          <a:p>
            <a:r>
              <a:rPr lang="en-US" altLang="en-US"/>
              <a:t>8) Sosyal, kültürel ve sportif etkinliklere kat</a:t>
            </a:r>
            <a:r>
              <a:rPr lang="en-US" altLang="en-US"/>
              <a:t>ı</a:t>
            </a:r>
            <a:r>
              <a:rPr lang="en-US" altLang="en-US"/>
              <a:t>lma </a:t>
            </a:r>
            <a:endParaRPr lang="en-US" altLang="en-US"/>
          </a:p>
          <a:p>
            <a:r>
              <a:rPr lang="en-US" altLang="en-US"/>
              <a:t>9) Masaj </a:t>
            </a:r>
            <a:endParaRPr lang="en-US" altLang="en-US"/>
          </a:p>
          <a:p>
            <a:r>
              <a:rPr lang="en-US" altLang="en-US"/>
              <a:t>1</a:t>
            </a:r>
            <a:r>
              <a:rPr lang="tr-TR" altLang="en-US"/>
              <a:t>0</a:t>
            </a:r>
            <a:r>
              <a:rPr lang="en-US" altLang="en-US"/>
              <a:t>) Uyku düzenine veya yeteri miktarda uyumaya dikkat etmeli</a:t>
            </a:r>
            <a:endParaRPr lang="en-US" alt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sym typeface="+mn-ea"/>
              </a:rPr>
              <a:t>Kişisel Stres Yönetimi</a:t>
            </a:r>
            <a:endParaRPr lang="en-US"/>
          </a:p>
        </p:txBody>
      </p:sp>
      <p:sp>
        <p:nvSpPr>
          <p:cNvPr id="3" name="Content Placeholder 2"/>
          <p:cNvSpPr>
            <a:spLocks noGrp="1"/>
          </p:cNvSpPr>
          <p:nvPr>
            <p:ph idx="1"/>
          </p:nvPr>
        </p:nvSpPr>
        <p:spPr/>
        <p:txBody>
          <a:bodyPr/>
          <a:p>
            <a:r>
              <a:rPr lang="en-US" altLang="en-US"/>
              <a:t>1</a:t>
            </a:r>
            <a:r>
              <a:rPr lang="tr-TR" altLang="en-US"/>
              <a:t>1</a:t>
            </a:r>
            <a:r>
              <a:rPr lang="en-US" altLang="en-US"/>
              <a:t>) Sa</a:t>
            </a:r>
            <a:r>
              <a:rPr lang="en-US" altLang="en-US"/>
              <a:t>ğ</a:t>
            </a:r>
            <a:r>
              <a:rPr lang="en-US" altLang="en-US"/>
              <a:t>l</a:t>
            </a:r>
            <a:r>
              <a:rPr lang="en-US" altLang="en-US"/>
              <a:t>ı</a:t>
            </a:r>
            <a:r>
              <a:rPr lang="en-US" altLang="en-US"/>
              <a:t>kl</a:t>
            </a:r>
            <a:r>
              <a:rPr lang="en-US" altLang="en-US"/>
              <a:t>ı</a:t>
            </a:r>
            <a:r>
              <a:rPr lang="en-US" altLang="en-US"/>
              <a:t> ve dengeli beslenme </a:t>
            </a:r>
            <a:endParaRPr lang="en-US" altLang="en-US"/>
          </a:p>
          <a:p>
            <a:r>
              <a:rPr lang="en-US" altLang="en-US"/>
              <a:t>1</a:t>
            </a:r>
            <a:r>
              <a:rPr lang="tr-TR" altLang="en-US"/>
              <a:t>2</a:t>
            </a:r>
            <a:r>
              <a:rPr lang="en-US" altLang="en-US"/>
              <a:t>) Sigaradan uzak durmak</a:t>
            </a:r>
            <a:endParaRPr lang="en-US" alt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sym typeface="+mn-ea"/>
              </a:rPr>
              <a:t> Düzenli Egzersiz Yapın</a:t>
            </a:r>
            <a:endParaRPr lang="en-US"/>
          </a:p>
        </p:txBody>
      </p:sp>
      <p:sp>
        <p:nvSpPr>
          <p:cNvPr id="3" name="Content Placeholder 2"/>
          <p:cNvSpPr>
            <a:spLocks noGrp="1"/>
          </p:cNvSpPr>
          <p:nvPr>
            <p:ph idx="1"/>
          </p:nvPr>
        </p:nvSpPr>
        <p:spPr/>
        <p:txBody>
          <a:bodyPr/>
          <a:p>
            <a:pPr algn="just"/>
            <a:r>
              <a:rPr lang="en-US" altLang="en-US"/>
              <a:t>Egzersiz, stresi azaltman</a:t>
            </a:r>
            <a:r>
              <a:rPr lang="en-US" altLang="en-US"/>
              <a:t>ı</a:t>
            </a:r>
            <a:r>
              <a:rPr lang="en-US" altLang="en-US"/>
              <a:t>n en etkili yollar</a:t>
            </a:r>
            <a:r>
              <a:rPr lang="en-US" altLang="en-US"/>
              <a:t>ı</a:t>
            </a:r>
            <a:r>
              <a:rPr lang="en-US" altLang="en-US"/>
              <a:t>ndan biridir. Fiziksel aktivite, endorfin ad</a:t>
            </a:r>
            <a:r>
              <a:rPr lang="en-US" altLang="en-US"/>
              <a:t>ı</a:t>
            </a:r>
            <a:r>
              <a:rPr lang="en-US" altLang="en-US"/>
              <a:t> verilen mutluluk hormonlar</a:t>
            </a:r>
            <a:r>
              <a:rPr lang="en-US" altLang="en-US"/>
              <a:t>ı</a:t>
            </a:r>
            <a:r>
              <a:rPr lang="en-US" altLang="en-US"/>
              <a:t>n</a:t>
            </a:r>
            <a:r>
              <a:rPr lang="en-US" altLang="en-US"/>
              <a:t>ı</a:t>
            </a:r>
            <a:r>
              <a:rPr lang="en-US" altLang="en-US"/>
              <a:t>n sal</a:t>
            </a:r>
            <a:r>
              <a:rPr lang="en-US" altLang="en-US"/>
              <a:t>ı</a:t>
            </a:r>
            <a:r>
              <a:rPr lang="en-US" altLang="en-US"/>
              <a:t>n</a:t>
            </a:r>
            <a:r>
              <a:rPr lang="en-US" altLang="en-US"/>
              <a:t>ı</a:t>
            </a:r>
            <a:r>
              <a:rPr lang="en-US" altLang="en-US"/>
              <a:t>m</a:t>
            </a:r>
            <a:r>
              <a:rPr lang="en-US" altLang="en-US"/>
              <a:t>ı</a:t>
            </a:r>
            <a:r>
              <a:rPr lang="en-US" altLang="en-US"/>
              <a:t>n</a:t>
            </a:r>
            <a:r>
              <a:rPr lang="en-US" altLang="en-US"/>
              <a:t>ı</a:t>
            </a:r>
            <a:r>
              <a:rPr lang="en-US" altLang="en-US"/>
              <a:t> art</a:t>
            </a:r>
            <a:r>
              <a:rPr lang="en-US" altLang="en-US"/>
              <a:t>ı</a:t>
            </a:r>
            <a:r>
              <a:rPr lang="en-US" altLang="en-US"/>
              <a:t>r</a:t>
            </a:r>
            <a:r>
              <a:rPr lang="en-US" altLang="en-US"/>
              <a:t>ı</a:t>
            </a:r>
            <a:r>
              <a:rPr lang="en-US" altLang="en-US"/>
              <a:t>r ve stres hormonlar</a:t>
            </a:r>
            <a:r>
              <a:rPr lang="en-US" altLang="en-US"/>
              <a:t>ı</a:t>
            </a:r>
            <a:r>
              <a:rPr lang="en-US" altLang="en-US"/>
              <a:t>n</a:t>
            </a:r>
            <a:r>
              <a:rPr lang="en-US" altLang="en-US"/>
              <a:t>ı</a:t>
            </a:r>
            <a:r>
              <a:rPr lang="en-US" altLang="en-US"/>
              <a:t>n seviyesini dü</a:t>
            </a:r>
            <a:r>
              <a:rPr lang="en-US" altLang="en-US"/>
              <a:t>ş</a:t>
            </a:r>
            <a:r>
              <a:rPr lang="en-US" altLang="en-US"/>
              <a:t>ürür. Düzenli olarak yürüyü</a:t>
            </a:r>
            <a:r>
              <a:rPr lang="en-US" altLang="en-US"/>
              <a:t>ş</a:t>
            </a:r>
            <a:r>
              <a:rPr lang="en-US" altLang="en-US"/>
              <a:t> yapmak, ko</a:t>
            </a:r>
            <a:r>
              <a:rPr lang="en-US" altLang="en-US"/>
              <a:t>ş</a:t>
            </a:r>
            <a:r>
              <a:rPr lang="en-US" altLang="en-US"/>
              <a:t>mak, yüzmek veya yoga gibi aktivitelerle u</a:t>
            </a:r>
            <a:r>
              <a:rPr lang="en-US" altLang="en-US"/>
              <a:t>ğ</a:t>
            </a:r>
            <a:r>
              <a:rPr lang="en-US" altLang="en-US"/>
              <a:t>ra</a:t>
            </a:r>
            <a:r>
              <a:rPr lang="en-US" altLang="en-US"/>
              <a:t>ş</a:t>
            </a:r>
            <a:r>
              <a:rPr lang="en-US" altLang="en-US"/>
              <a:t>mak, stres yönetimine yard</a:t>
            </a:r>
            <a:r>
              <a:rPr lang="en-US" altLang="en-US"/>
              <a:t>ı</a:t>
            </a:r>
            <a:r>
              <a:rPr lang="en-US" altLang="en-US"/>
              <a:t>mc</a:t>
            </a:r>
            <a:r>
              <a:rPr lang="en-US" altLang="en-US"/>
              <a:t>ı</a:t>
            </a:r>
            <a:r>
              <a:rPr lang="en-US" altLang="en-US"/>
              <a:t> olabilir.</a:t>
            </a:r>
            <a:endParaRPr lang="en-US" alt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t>Meditasyon ve Derin Nefes Alma Teknikleri</a:t>
            </a:r>
            <a:endParaRPr lang="en-US" altLang="en-US"/>
          </a:p>
        </p:txBody>
      </p:sp>
      <p:sp>
        <p:nvSpPr>
          <p:cNvPr id="3" name="Content Placeholder 2"/>
          <p:cNvSpPr>
            <a:spLocks noGrp="1"/>
          </p:cNvSpPr>
          <p:nvPr>
            <p:ph idx="1"/>
          </p:nvPr>
        </p:nvSpPr>
        <p:spPr/>
        <p:txBody>
          <a:bodyPr/>
          <a:p>
            <a:pPr algn="just"/>
            <a:r>
              <a:rPr lang="en-US" altLang="en-US"/>
              <a:t>Meditasyon, zihni sakinle</a:t>
            </a:r>
            <a:r>
              <a:rPr lang="en-US" altLang="en-US"/>
              <a:t>ş</a:t>
            </a:r>
            <a:r>
              <a:rPr lang="en-US" altLang="en-US"/>
              <a:t>tirmek ve stresi azaltmak i</a:t>
            </a:r>
            <a:r>
              <a:rPr lang="en-US" altLang="en-US"/>
              <a:t>ç</a:t>
            </a:r>
            <a:r>
              <a:rPr lang="en-US" altLang="en-US"/>
              <a:t>in etkili bir yöntemdir. Günlük meditasyon prati</a:t>
            </a:r>
            <a:r>
              <a:rPr lang="en-US" altLang="en-US"/>
              <a:t>ğ</a:t>
            </a:r>
            <a:r>
              <a:rPr lang="en-US" altLang="en-US"/>
              <a:t>i, zihinsel berrakl</a:t>
            </a:r>
            <a:r>
              <a:rPr lang="en-US" altLang="en-US"/>
              <a:t>ığı</a:t>
            </a:r>
            <a:r>
              <a:rPr lang="en-US" altLang="en-US"/>
              <a:t> art</a:t>
            </a:r>
            <a:r>
              <a:rPr lang="en-US" altLang="en-US"/>
              <a:t>ı</a:t>
            </a:r>
            <a:r>
              <a:rPr lang="en-US" altLang="en-US"/>
              <a:t>r</a:t>
            </a:r>
            <a:r>
              <a:rPr lang="en-US" altLang="en-US"/>
              <a:t>ı</a:t>
            </a:r>
            <a:r>
              <a:rPr lang="en-US" altLang="en-US"/>
              <a:t>r ve duygusal dengeyi sa</a:t>
            </a:r>
            <a:r>
              <a:rPr lang="en-US" altLang="en-US"/>
              <a:t>ğ</a:t>
            </a:r>
            <a:r>
              <a:rPr lang="en-US" altLang="en-US"/>
              <a:t>lar. </a:t>
            </a:r>
            <a:endParaRPr lang="en-US" alt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sym typeface="+mn-ea"/>
              </a:rPr>
              <a:t>Meditasyon ve Derin Nefes Alma Teknikleri</a:t>
            </a:r>
            <a:endParaRPr lang="en-US"/>
          </a:p>
        </p:txBody>
      </p:sp>
      <p:sp>
        <p:nvSpPr>
          <p:cNvPr id="3" name="Content Placeholder 2"/>
          <p:cNvSpPr>
            <a:spLocks noGrp="1"/>
          </p:cNvSpPr>
          <p:nvPr>
            <p:ph idx="1"/>
          </p:nvPr>
        </p:nvSpPr>
        <p:spPr/>
        <p:txBody>
          <a:bodyPr/>
          <a:p>
            <a:pPr algn="just"/>
            <a:r>
              <a:rPr lang="en-US" altLang="en-US">
                <a:sym typeface="+mn-ea"/>
              </a:rPr>
              <a:t>Derin nefes alma teknikleri de stresin fiziksel belirtilerini hafifletir. Nefes egzersizleri sırasında yavaş ve derin nefes alarak, vücudunuzun rahatlamasını sağlayabilirsiniz.</a:t>
            </a:r>
            <a:endParaRPr lang="en-US" altLang="en-US"/>
          </a:p>
          <a:p>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t>Sa</a:t>
            </a:r>
            <a:r>
              <a:rPr lang="en-US" altLang="en-US"/>
              <a:t>ğ</a:t>
            </a:r>
            <a:r>
              <a:rPr lang="en-US" altLang="en-US"/>
              <a:t>l</a:t>
            </a:r>
            <a:r>
              <a:rPr lang="en-US" altLang="en-US"/>
              <a:t>ı</a:t>
            </a:r>
            <a:r>
              <a:rPr lang="en-US" altLang="en-US"/>
              <a:t>kl</a:t>
            </a:r>
            <a:r>
              <a:rPr lang="en-US" altLang="en-US"/>
              <a:t>ı</a:t>
            </a:r>
            <a:r>
              <a:rPr lang="en-US" altLang="en-US"/>
              <a:t> Beslenme</a:t>
            </a:r>
            <a:endParaRPr lang="en-US" altLang="en-US"/>
          </a:p>
        </p:txBody>
      </p:sp>
      <p:sp>
        <p:nvSpPr>
          <p:cNvPr id="3" name="Content Placeholder 2"/>
          <p:cNvSpPr>
            <a:spLocks noGrp="1"/>
          </p:cNvSpPr>
          <p:nvPr>
            <p:ph idx="1"/>
          </p:nvPr>
        </p:nvSpPr>
        <p:spPr/>
        <p:txBody>
          <a:bodyPr/>
          <a:p>
            <a:pPr algn="just"/>
            <a:r>
              <a:rPr lang="en-US" altLang="en-US"/>
              <a:t>Beslenme, stres seviyeleri üzerinde önemli bir etkiye sahiptir. Sa</a:t>
            </a:r>
            <a:r>
              <a:rPr lang="en-US" altLang="en-US"/>
              <a:t>ğ</a:t>
            </a:r>
            <a:r>
              <a:rPr lang="en-US" altLang="en-US"/>
              <a:t>l</a:t>
            </a:r>
            <a:r>
              <a:rPr lang="en-US" altLang="en-US"/>
              <a:t>ı</a:t>
            </a:r>
            <a:r>
              <a:rPr lang="en-US" altLang="en-US"/>
              <a:t>kl</a:t>
            </a:r>
            <a:r>
              <a:rPr lang="en-US" altLang="en-US"/>
              <a:t>ı</a:t>
            </a:r>
            <a:r>
              <a:rPr lang="en-US" altLang="en-US"/>
              <a:t> ve dengeli bir diyet, vücudunuzun strese kar</a:t>
            </a:r>
            <a:r>
              <a:rPr lang="en-US" altLang="en-US"/>
              <a:t>şı</a:t>
            </a:r>
            <a:r>
              <a:rPr lang="en-US" altLang="en-US"/>
              <a:t> daha diren</a:t>
            </a:r>
            <a:r>
              <a:rPr lang="en-US" altLang="en-US"/>
              <a:t>ç</a:t>
            </a:r>
            <a:r>
              <a:rPr lang="en-US" altLang="en-US"/>
              <a:t>li olmas</a:t>
            </a:r>
            <a:r>
              <a:rPr lang="en-US" altLang="en-US"/>
              <a:t>ı</a:t>
            </a:r>
            <a:r>
              <a:rPr lang="en-US" altLang="en-US"/>
              <a:t>na yard</a:t>
            </a:r>
            <a:r>
              <a:rPr lang="en-US" altLang="en-US"/>
              <a:t>ı</a:t>
            </a:r>
            <a:r>
              <a:rPr lang="en-US" altLang="en-US"/>
              <a:t>mc</a:t>
            </a:r>
            <a:r>
              <a:rPr lang="en-US" altLang="en-US"/>
              <a:t>ı</a:t>
            </a:r>
            <a:r>
              <a:rPr lang="en-US" altLang="en-US"/>
              <a:t> olur. Omega-3 ya</a:t>
            </a:r>
            <a:r>
              <a:rPr lang="en-US" altLang="en-US"/>
              <a:t>ğ</a:t>
            </a:r>
            <a:r>
              <a:rPr lang="en-US" altLang="en-US"/>
              <a:t> asitleri, magnezyum ve C vitamini a</a:t>
            </a:r>
            <a:r>
              <a:rPr lang="en-US" altLang="en-US"/>
              <a:t>çı</a:t>
            </a:r>
            <a:r>
              <a:rPr lang="en-US" altLang="en-US"/>
              <a:t>s</a:t>
            </a:r>
            <a:r>
              <a:rPr lang="en-US" altLang="en-US"/>
              <a:t>ı</a:t>
            </a:r>
            <a:r>
              <a:rPr lang="en-US" altLang="en-US"/>
              <a:t>ndan zengin g</a:t>
            </a:r>
            <a:r>
              <a:rPr lang="en-US" altLang="en-US"/>
              <a:t>ı</a:t>
            </a:r>
            <a:r>
              <a:rPr lang="en-US" altLang="en-US"/>
              <a:t>dalar, stres hormonlar</a:t>
            </a:r>
            <a:r>
              <a:rPr lang="en-US" altLang="en-US"/>
              <a:t>ı</a:t>
            </a:r>
            <a:r>
              <a:rPr lang="en-US" altLang="en-US"/>
              <a:t>n</a:t>
            </a:r>
            <a:r>
              <a:rPr lang="en-US" altLang="en-US"/>
              <a:t>ı</a:t>
            </a:r>
            <a:r>
              <a:rPr lang="en-US" altLang="en-US"/>
              <a:t>n seviyesini dü</a:t>
            </a:r>
            <a:r>
              <a:rPr lang="en-US" altLang="en-US"/>
              <a:t>ş</a:t>
            </a:r>
            <a:r>
              <a:rPr lang="en-US" altLang="en-US"/>
              <a:t>ürebilir.</a:t>
            </a:r>
            <a:endParaRPr lang="en-US" alt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sym typeface="+mn-ea"/>
              </a:rPr>
              <a:t>Sağlıklı Beslenme</a:t>
            </a:r>
            <a:endParaRPr lang="en-US"/>
          </a:p>
        </p:txBody>
      </p:sp>
      <p:sp>
        <p:nvSpPr>
          <p:cNvPr id="3" name="Content Placeholder 2"/>
          <p:cNvSpPr>
            <a:spLocks noGrp="1"/>
          </p:cNvSpPr>
          <p:nvPr>
            <p:ph idx="1"/>
          </p:nvPr>
        </p:nvSpPr>
        <p:spPr/>
        <p:txBody>
          <a:bodyPr/>
          <a:p>
            <a:pPr algn="just"/>
            <a:r>
              <a:rPr lang="en-US" altLang="en-US"/>
              <a:t>İş</a:t>
            </a:r>
            <a:r>
              <a:rPr lang="en-US" altLang="en-US"/>
              <a:t>lenmi</a:t>
            </a:r>
            <a:r>
              <a:rPr lang="en-US" altLang="en-US"/>
              <a:t>ş</a:t>
            </a:r>
            <a:r>
              <a:rPr lang="en-US" altLang="en-US"/>
              <a:t> g</a:t>
            </a:r>
            <a:r>
              <a:rPr lang="en-US" altLang="en-US"/>
              <a:t>ı</a:t>
            </a:r>
            <a:r>
              <a:rPr lang="en-US" altLang="en-US"/>
              <a:t>dalar, kafein ve </a:t>
            </a:r>
            <a:r>
              <a:rPr lang="en-US" altLang="en-US"/>
              <a:t>ş</a:t>
            </a:r>
            <a:r>
              <a:rPr lang="en-US" altLang="en-US"/>
              <a:t>eker tüketimini azaltarak daha sa</a:t>
            </a:r>
            <a:r>
              <a:rPr lang="en-US" altLang="en-US"/>
              <a:t>ğ</a:t>
            </a:r>
            <a:r>
              <a:rPr lang="en-US" altLang="en-US"/>
              <a:t>l</a:t>
            </a:r>
            <a:r>
              <a:rPr lang="en-US" altLang="en-US"/>
              <a:t>ı</a:t>
            </a:r>
            <a:r>
              <a:rPr lang="en-US" altLang="en-US"/>
              <a:t>kl</a:t>
            </a:r>
            <a:r>
              <a:rPr lang="en-US" altLang="en-US"/>
              <a:t>ı</a:t>
            </a:r>
            <a:r>
              <a:rPr lang="en-US" altLang="en-US"/>
              <a:t> beslenme al</a:t>
            </a:r>
            <a:r>
              <a:rPr lang="en-US" altLang="en-US"/>
              <a:t>ış</a:t>
            </a:r>
            <a:r>
              <a:rPr lang="en-US" altLang="en-US"/>
              <a:t>kanl</a:t>
            </a:r>
            <a:r>
              <a:rPr lang="en-US" altLang="en-US"/>
              <a:t>ı</a:t>
            </a:r>
            <a:r>
              <a:rPr lang="en-US" altLang="en-US"/>
              <a:t>klar</a:t>
            </a:r>
            <a:r>
              <a:rPr lang="en-US" altLang="en-US"/>
              <a:t>ı</a:t>
            </a:r>
            <a:r>
              <a:rPr lang="en-US" altLang="en-US"/>
              <a:t> edinin.</a:t>
            </a:r>
            <a:endParaRPr lang="en-US" alt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t>Uyku Düzenine Dikkat Edin</a:t>
            </a:r>
            <a:endParaRPr lang="en-US" altLang="en-US"/>
          </a:p>
        </p:txBody>
      </p:sp>
      <p:sp>
        <p:nvSpPr>
          <p:cNvPr id="3" name="Content Placeholder 2"/>
          <p:cNvSpPr>
            <a:spLocks noGrp="1"/>
          </p:cNvSpPr>
          <p:nvPr>
            <p:ph idx="1"/>
          </p:nvPr>
        </p:nvSpPr>
        <p:spPr/>
        <p:txBody>
          <a:bodyPr/>
          <a:p>
            <a:pPr algn="just"/>
            <a:r>
              <a:rPr lang="en-US" altLang="en-US"/>
              <a:t>Yeterli ve kaliteli uyku, stres yönetiminde kritik bir rol oynar. Uyku eksikli</a:t>
            </a:r>
            <a:r>
              <a:rPr lang="en-US" altLang="en-US"/>
              <a:t>ğ</a:t>
            </a:r>
            <a:r>
              <a:rPr lang="en-US" altLang="en-US"/>
              <a:t>i, stres hormonlar</a:t>
            </a:r>
            <a:r>
              <a:rPr lang="en-US" altLang="en-US"/>
              <a:t>ı</a:t>
            </a:r>
            <a:r>
              <a:rPr lang="en-US" altLang="en-US"/>
              <a:t>n</a:t>
            </a:r>
            <a:r>
              <a:rPr lang="en-US" altLang="en-US"/>
              <a:t>ı</a:t>
            </a:r>
            <a:r>
              <a:rPr lang="en-US" altLang="en-US"/>
              <a:t>n seviyesini art</a:t>
            </a:r>
            <a:r>
              <a:rPr lang="en-US" altLang="en-US"/>
              <a:t>ı</a:t>
            </a:r>
            <a:r>
              <a:rPr lang="en-US" altLang="en-US"/>
              <a:t>r</a:t>
            </a:r>
            <a:r>
              <a:rPr lang="en-US" altLang="en-US"/>
              <a:t>ı</a:t>
            </a:r>
            <a:r>
              <a:rPr lang="en-US" altLang="en-US"/>
              <a:t>r ve duygusal dengeyi bozar. Her gece 7-8 saat uyumaya özen gösterin ve uyku rutininizi düzenli hale getirin.</a:t>
            </a:r>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Stres Nedir?</a:t>
            </a:r>
            <a:endParaRPr lang="tr-TR" altLang="en-US"/>
          </a:p>
        </p:txBody>
      </p:sp>
      <p:sp>
        <p:nvSpPr>
          <p:cNvPr id="3" name="Content Placeholder 2"/>
          <p:cNvSpPr>
            <a:spLocks noGrp="1"/>
          </p:cNvSpPr>
          <p:nvPr>
            <p:ph idx="1"/>
          </p:nvPr>
        </p:nvSpPr>
        <p:spPr/>
        <p:txBody>
          <a:bodyPr/>
          <a:p>
            <a:pPr algn="just"/>
            <a:r>
              <a:rPr lang="en-US" altLang="en-US"/>
              <a:t>Stres ki</a:t>
            </a:r>
            <a:r>
              <a:rPr lang="en-US" altLang="en-US"/>
              <a:t>ş</a:t>
            </a:r>
            <a:r>
              <a:rPr lang="en-US" altLang="en-US"/>
              <a:t>inin i</a:t>
            </a:r>
            <a:r>
              <a:rPr lang="en-US" altLang="en-US"/>
              <a:t>ş</a:t>
            </a:r>
            <a:r>
              <a:rPr lang="en-US" altLang="en-US"/>
              <a:t> veya özel ya</a:t>
            </a:r>
            <a:r>
              <a:rPr lang="en-US" altLang="en-US"/>
              <a:t>ş</a:t>
            </a:r>
            <a:r>
              <a:rPr lang="en-US" altLang="en-US"/>
              <a:t>am</a:t>
            </a:r>
            <a:r>
              <a:rPr lang="en-US" altLang="en-US"/>
              <a:t>ı</a:t>
            </a:r>
            <a:r>
              <a:rPr lang="en-US" altLang="en-US"/>
              <a:t>ndan dolay</a:t>
            </a:r>
            <a:r>
              <a:rPr lang="en-US" altLang="en-US"/>
              <a:t>ı</a:t>
            </a:r>
            <a:r>
              <a:rPr lang="en-US" altLang="en-US"/>
              <a:t> ya</a:t>
            </a:r>
            <a:r>
              <a:rPr lang="en-US" altLang="en-US"/>
              <a:t>ş</a:t>
            </a:r>
            <a:r>
              <a:rPr lang="en-US" altLang="en-US"/>
              <a:t>ad</a:t>
            </a:r>
            <a:r>
              <a:rPr lang="en-US" altLang="en-US"/>
              <a:t>ığı</a:t>
            </a:r>
            <a:r>
              <a:rPr lang="en-US" altLang="en-US"/>
              <a:t> gerginlik, yorgunluk, huzursuzluk ve s</a:t>
            </a:r>
            <a:r>
              <a:rPr lang="en-US" altLang="en-US"/>
              <a:t>ı</a:t>
            </a:r>
            <a:r>
              <a:rPr lang="en-US" altLang="en-US"/>
              <a:t>k</a:t>
            </a:r>
            <a:r>
              <a:rPr lang="en-US" altLang="en-US"/>
              <a:t>ı</a:t>
            </a:r>
            <a:r>
              <a:rPr lang="en-US" altLang="en-US"/>
              <a:t>nt</a:t>
            </a:r>
            <a:r>
              <a:rPr lang="en-US" altLang="en-US"/>
              <a:t>ı</a:t>
            </a:r>
            <a:r>
              <a:rPr lang="en-US" altLang="en-US"/>
              <a:t>lardan dolay</a:t>
            </a:r>
            <a:r>
              <a:rPr lang="en-US" altLang="en-US"/>
              <a:t>ı</a:t>
            </a:r>
            <a:r>
              <a:rPr lang="en-US" altLang="en-US"/>
              <a:t> di</a:t>
            </a:r>
            <a:r>
              <a:rPr lang="en-US" altLang="en-US"/>
              <a:t>ğ</a:t>
            </a:r>
            <a:r>
              <a:rPr lang="en-US" altLang="en-US"/>
              <a:t>er rollerinin gereklerini yerine getirmesini zorla</a:t>
            </a:r>
            <a:r>
              <a:rPr lang="en-US" altLang="en-US"/>
              <a:t>ş</a:t>
            </a:r>
            <a:r>
              <a:rPr lang="en-US" altLang="en-US"/>
              <a:t>t</a:t>
            </a:r>
            <a:r>
              <a:rPr lang="en-US" altLang="en-US"/>
              <a:t>ı</a:t>
            </a:r>
            <a:r>
              <a:rPr lang="en-US" altLang="en-US"/>
              <a:t>rmaktad</a:t>
            </a:r>
            <a:r>
              <a:rPr lang="en-US" altLang="en-US"/>
              <a:t>ı</a:t>
            </a:r>
            <a:r>
              <a:rPr lang="en-US" altLang="en-US"/>
              <a:t>r.</a:t>
            </a:r>
            <a:endParaRPr lang="en-US" alt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sym typeface="+mn-ea"/>
              </a:rPr>
              <a:t>Uyku Düzenine Dikkat Edin</a:t>
            </a:r>
            <a:endParaRPr lang="en-US"/>
          </a:p>
        </p:txBody>
      </p:sp>
      <p:sp>
        <p:nvSpPr>
          <p:cNvPr id="3" name="Content Placeholder 2"/>
          <p:cNvSpPr>
            <a:spLocks noGrp="1"/>
          </p:cNvSpPr>
          <p:nvPr>
            <p:ph idx="1"/>
          </p:nvPr>
        </p:nvSpPr>
        <p:spPr/>
        <p:txBody>
          <a:bodyPr/>
          <a:p>
            <a:r>
              <a:rPr lang="en-US" altLang="en-US"/>
              <a:t>Yatmadan önce ekranlardan uzak durmak ve rahatlat</a:t>
            </a:r>
            <a:r>
              <a:rPr lang="en-US" altLang="en-US"/>
              <a:t>ı</a:t>
            </a:r>
            <a:r>
              <a:rPr lang="en-US" altLang="en-US"/>
              <a:t>c</a:t>
            </a:r>
            <a:r>
              <a:rPr lang="en-US" altLang="en-US"/>
              <a:t>ı</a:t>
            </a:r>
            <a:r>
              <a:rPr lang="en-US" altLang="en-US"/>
              <a:t> bir uyku ortam</a:t>
            </a:r>
            <a:r>
              <a:rPr lang="en-US" altLang="en-US"/>
              <a:t>ı</a:t>
            </a:r>
            <a:r>
              <a:rPr lang="en-US" altLang="en-US"/>
              <a:t> olu</a:t>
            </a:r>
            <a:r>
              <a:rPr lang="en-US" altLang="en-US"/>
              <a:t>ş</a:t>
            </a:r>
            <a:r>
              <a:rPr lang="en-US" altLang="en-US"/>
              <a:t>turmak da uyku kalitenizi art</a:t>
            </a:r>
            <a:r>
              <a:rPr lang="en-US" altLang="en-US"/>
              <a:t>ı</a:t>
            </a:r>
            <a:r>
              <a:rPr lang="en-US" altLang="en-US"/>
              <a:t>rabilir.</a:t>
            </a:r>
            <a:endParaRPr lang="en-US" alt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t>Zaman Yönetimi</a:t>
            </a:r>
            <a:endParaRPr lang="en-US" altLang="en-US"/>
          </a:p>
        </p:txBody>
      </p:sp>
      <p:sp>
        <p:nvSpPr>
          <p:cNvPr id="3" name="Content Placeholder 2"/>
          <p:cNvSpPr>
            <a:spLocks noGrp="1"/>
          </p:cNvSpPr>
          <p:nvPr>
            <p:ph idx="1"/>
          </p:nvPr>
        </p:nvSpPr>
        <p:spPr/>
        <p:txBody>
          <a:bodyPr/>
          <a:p>
            <a:pPr algn="just"/>
            <a:r>
              <a:rPr lang="en-US" altLang="en-US"/>
              <a:t>Zaman yönetimi becerileri, stresi azaltmada önemli bir faktördür. Günlük görevlerinizi önceliklendirin ve yönetilebilir par</a:t>
            </a:r>
            <a:r>
              <a:rPr lang="en-US" altLang="en-US"/>
              <a:t>ç</a:t>
            </a:r>
            <a:r>
              <a:rPr lang="en-US" altLang="en-US"/>
              <a:t>alara ay</a:t>
            </a:r>
            <a:r>
              <a:rPr lang="en-US" altLang="en-US"/>
              <a:t>ı</a:t>
            </a:r>
            <a:r>
              <a:rPr lang="en-US" altLang="en-US"/>
              <a:t>rarak organize olun. A</a:t>
            </a:r>
            <a:r>
              <a:rPr lang="en-US" altLang="en-US"/>
              <a:t>şı</a:t>
            </a:r>
            <a:r>
              <a:rPr lang="en-US" altLang="en-US"/>
              <a:t>r</a:t>
            </a:r>
            <a:r>
              <a:rPr lang="en-US" altLang="en-US"/>
              <a:t>ı</a:t>
            </a:r>
            <a:r>
              <a:rPr lang="en-US" altLang="en-US"/>
              <a:t> yüklenmemek i</a:t>
            </a:r>
            <a:r>
              <a:rPr lang="en-US" altLang="en-US"/>
              <a:t>ç</a:t>
            </a:r>
            <a:r>
              <a:rPr lang="en-US" altLang="en-US"/>
              <a:t>in zaman</a:t>
            </a:r>
            <a:r>
              <a:rPr lang="en-US" altLang="en-US"/>
              <a:t>ı</a:t>
            </a:r>
            <a:r>
              <a:rPr lang="en-US" altLang="en-US"/>
              <a:t>n</a:t>
            </a:r>
            <a:r>
              <a:rPr lang="en-US" altLang="en-US"/>
              <a:t>ı</a:t>
            </a:r>
            <a:r>
              <a:rPr lang="en-US" altLang="en-US"/>
              <a:t>z</a:t>
            </a:r>
            <a:r>
              <a:rPr lang="en-US" altLang="en-US"/>
              <a:t>ı</a:t>
            </a:r>
            <a:r>
              <a:rPr lang="en-US" altLang="en-US"/>
              <a:t> etkili bir </a:t>
            </a:r>
            <a:r>
              <a:rPr lang="en-US" altLang="en-US"/>
              <a:t>ş</a:t>
            </a:r>
            <a:r>
              <a:rPr lang="en-US" altLang="en-US"/>
              <a:t>ekilde planlay</a:t>
            </a:r>
            <a:r>
              <a:rPr lang="en-US" altLang="en-US"/>
              <a:t>ı</a:t>
            </a:r>
            <a:r>
              <a:rPr lang="en-US" altLang="en-US"/>
              <a:t>n ve gerekti</a:t>
            </a:r>
            <a:r>
              <a:rPr lang="en-US" altLang="en-US"/>
              <a:t>ğ</a:t>
            </a:r>
            <a:r>
              <a:rPr lang="en-US" altLang="en-US"/>
              <a:t>inde "hay</a:t>
            </a:r>
            <a:r>
              <a:rPr lang="en-US" altLang="en-US"/>
              <a:t>ı</a:t>
            </a:r>
            <a:r>
              <a:rPr lang="en-US" altLang="en-US"/>
              <a:t>r" demeyi ö</a:t>
            </a:r>
            <a:r>
              <a:rPr lang="en-US" altLang="en-US"/>
              <a:t>ğ</a:t>
            </a:r>
            <a:r>
              <a:rPr lang="en-US" altLang="en-US"/>
              <a:t>renin. </a:t>
            </a:r>
            <a:endParaRPr lang="en-US" alt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Zaman Yönetimi</a:t>
            </a:r>
            <a:endParaRPr lang="tr-TR" altLang="en-US"/>
          </a:p>
        </p:txBody>
      </p:sp>
      <p:sp>
        <p:nvSpPr>
          <p:cNvPr id="3" name="Content Placeholder 2"/>
          <p:cNvSpPr>
            <a:spLocks noGrp="1"/>
          </p:cNvSpPr>
          <p:nvPr>
            <p:ph idx="1"/>
          </p:nvPr>
        </p:nvSpPr>
        <p:spPr/>
        <p:txBody>
          <a:bodyPr/>
          <a:p>
            <a:r>
              <a:rPr lang="tr-TR" altLang="en-US"/>
              <a:t>A</a:t>
            </a:r>
            <a:r>
              <a:rPr lang="en-US" altLang="en-US"/>
              <a:t>yr</a:t>
            </a:r>
            <a:r>
              <a:rPr lang="en-US" altLang="en-US"/>
              <a:t>ı</a:t>
            </a:r>
            <a:r>
              <a:rPr lang="en-US" altLang="en-US"/>
              <a:t>ca, i</a:t>
            </a:r>
            <a:r>
              <a:rPr lang="en-US" altLang="en-US"/>
              <a:t>ş</a:t>
            </a:r>
            <a:r>
              <a:rPr lang="en-US" altLang="en-US"/>
              <a:t> ve özel hayat dengesini korumak i</a:t>
            </a:r>
            <a:r>
              <a:rPr lang="en-US" altLang="en-US"/>
              <a:t>ç</a:t>
            </a:r>
            <a:r>
              <a:rPr lang="en-US" altLang="en-US"/>
              <a:t>in yeterli dinlenme ve e</a:t>
            </a:r>
            <a:r>
              <a:rPr lang="en-US" altLang="en-US"/>
              <a:t>ğ</a:t>
            </a:r>
            <a:r>
              <a:rPr lang="en-US" altLang="en-US"/>
              <a:t>lence zaman</a:t>
            </a:r>
            <a:r>
              <a:rPr lang="en-US" altLang="en-US"/>
              <a:t>ı</a:t>
            </a:r>
            <a:r>
              <a:rPr lang="en-US" altLang="en-US"/>
              <a:t>na da yer verin.</a:t>
            </a:r>
            <a:endParaRPr lang="en-US" alt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t>Sosyal Destek Al</a:t>
            </a:r>
            <a:r>
              <a:rPr lang="en-US" altLang="en-US"/>
              <a:t>ı</a:t>
            </a:r>
            <a:r>
              <a:rPr lang="en-US" altLang="en-US"/>
              <a:t>n</a:t>
            </a:r>
            <a:endParaRPr lang="en-US" altLang="en-US"/>
          </a:p>
        </p:txBody>
      </p:sp>
      <p:sp>
        <p:nvSpPr>
          <p:cNvPr id="3" name="Content Placeholder 2"/>
          <p:cNvSpPr>
            <a:spLocks noGrp="1"/>
          </p:cNvSpPr>
          <p:nvPr>
            <p:ph idx="1"/>
          </p:nvPr>
        </p:nvSpPr>
        <p:spPr/>
        <p:txBody>
          <a:bodyPr/>
          <a:p>
            <a:pPr algn="just"/>
            <a:r>
              <a:rPr lang="en-US" altLang="en-US"/>
              <a:t>Sosyal ili</a:t>
            </a:r>
            <a:r>
              <a:rPr lang="en-US" altLang="en-US"/>
              <a:t>ş</a:t>
            </a:r>
            <a:r>
              <a:rPr lang="en-US" altLang="en-US"/>
              <a:t>kiler, stres yönetiminde önemli bir destek kayna</a:t>
            </a:r>
            <a:r>
              <a:rPr lang="en-US" altLang="en-US"/>
              <a:t>ğı</a:t>
            </a:r>
            <a:r>
              <a:rPr lang="en-US" altLang="en-US"/>
              <a:t>d</a:t>
            </a:r>
            <a:r>
              <a:rPr lang="en-US" altLang="en-US"/>
              <a:t>ı</a:t>
            </a:r>
            <a:r>
              <a:rPr lang="en-US" altLang="en-US"/>
              <a:t>r. Aile, arkada</a:t>
            </a:r>
            <a:r>
              <a:rPr lang="en-US" altLang="en-US"/>
              <a:t>ş</a:t>
            </a:r>
            <a:r>
              <a:rPr lang="en-US" altLang="en-US"/>
              <a:t>lar veya bir destek grubuyla vakit ge</a:t>
            </a:r>
            <a:r>
              <a:rPr lang="en-US" altLang="en-US"/>
              <a:t>ç</a:t>
            </a:r>
            <a:r>
              <a:rPr lang="en-US" altLang="en-US"/>
              <a:t>irmek, duygusal rahatlama sa</a:t>
            </a:r>
            <a:r>
              <a:rPr lang="en-US" altLang="en-US"/>
              <a:t>ğ</a:t>
            </a:r>
            <a:r>
              <a:rPr lang="en-US" altLang="en-US"/>
              <a:t>lar ve stresi azalt</a:t>
            </a:r>
            <a:r>
              <a:rPr lang="en-US" altLang="en-US"/>
              <a:t>ı</a:t>
            </a:r>
            <a:r>
              <a:rPr lang="en-US" altLang="en-US"/>
              <a:t>r. Duygular</a:t>
            </a:r>
            <a:r>
              <a:rPr lang="en-US" altLang="en-US"/>
              <a:t>ı</a:t>
            </a:r>
            <a:r>
              <a:rPr lang="en-US" altLang="en-US"/>
              <a:t>n</a:t>
            </a:r>
            <a:r>
              <a:rPr lang="en-US" altLang="en-US"/>
              <a:t>ı</a:t>
            </a:r>
            <a:r>
              <a:rPr lang="en-US" altLang="en-US"/>
              <a:t>z</a:t>
            </a:r>
            <a:r>
              <a:rPr lang="en-US" altLang="en-US"/>
              <a:t>ı</a:t>
            </a:r>
            <a:r>
              <a:rPr lang="en-US" altLang="en-US"/>
              <a:t> payla</a:t>
            </a:r>
            <a:r>
              <a:rPr lang="en-US" altLang="en-US"/>
              <a:t>ş</a:t>
            </a:r>
            <a:r>
              <a:rPr lang="en-US" altLang="en-US"/>
              <a:t>mak, stresin yükünü hafifletebilir ve perspektif kazand</a:t>
            </a:r>
            <a:r>
              <a:rPr lang="en-US" altLang="en-US"/>
              <a:t>ı</a:t>
            </a:r>
            <a:r>
              <a:rPr lang="en-US" altLang="en-US"/>
              <a:t>rabilir.</a:t>
            </a:r>
            <a:endParaRPr lang="en-US" alt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t>Hobiler ve </a:t>
            </a:r>
            <a:r>
              <a:rPr lang="en-US" altLang="en-US"/>
              <a:t>İ</a:t>
            </a:r>
            <a:r>
              <a:rPr lang="en-US" altLang="en-US"/>
              <a:t>lgi Alanlar</a:t>
            </a:r>
            <a:r>
              <a:rPr lang="en-US" altLang="en-US"/>
              <a:t>ı</a:t>
            </a:r>
            <a:endParaRPr lang="en-US" altLang="en-US"/>
          </a:p>
        </p:txBody>
      </p:sp>
      <p:sp>
        <p:nvSpPr>
          <p:cNvPr id="3" name="Content Placeholder 2"/>
          <p:cNvSpPr>
            <a:spLocks noGrp="1"/>
          </p:cNvSpPr>
          <p:nvPr>
            <p:ph idx="1"/>
          </p:nvPr>
        </p:nvSpPr>
        <p:spPr>
          <a:xfrm>
            <a:off x="107950" y="1905000"/>
            <a:ext cx="8229600" cy="4564380"/>
          </a:xfrm>
        </p:spPr>
        <p:txBody>
          <a:bodyPr/>
          <a:p>
            <a:pPr algn="just"/>
            <a:r>
              <a:rPr lang="en-US" altLang="en-US"/>
              <a:t>Kendinize zaman ay</a:t>
            </a:r>
            <a:r>
              <a:rPr lang="en-US" altLang="en-US"/>
              <a:t>ı</a:t>
            </a:r>
            <a:r>
              <a:rPr lang="en-US" altLang="en-US"/>
              <a:t>rmak ve keyif ald</a:t>
            </a:r>
            <a:r>
              <a:rPr lang="en-US" altLang="en-US"/>
              <a:t>ığı</a:t>
            </a:r>
            <a:r>
              <a:rPr lang="en-US" altLang="en-US"/>
              <a:t>n</a:t>
            </a:r>
            <a:r>
              <a:rPr lang="en-US" altLang="en-US"/>
              <a:t>ı</a:t>
            </a:r>
            <a:r>
              <a:rPr lang="en-US" altLang="en-US"/>
              <a:t>z aktivitelerle me</a:t>
            </a:r>
            <a:r>
              <a:rPr lang="en-US" altLang="en-US"/>
              <a:t>ş</a:t>
            </a:r>
            <a:r>
              <a:rPr lang="en-US" altLang="en-US"/>
              <a:t>gul olmak, stres seviyelerini azaltmada etkili olabilir. Hobiler, zihninizi günlük streslerden uzakla</a:t>
            </a:r>
            <a:r>
              <a:rPr lang="en-US" altLang="en-US"/>
              <a:t>ş</a:t>
            </a:r>
            <a:r>
              <a:rPr lang="en-US" altLang="en-US"/>
              <a:t>t</a:t>
            </a:r>
            <a:r>
              <a:rPr lang="en-US" altLang="en-US"/>
              <a:t>ı</a:t>
            </a:r>
            <a:r>
              <a:rPr lang="en-US" altLang="en-US"/>
              <a:t>r</a:t>
            </a:r>
            <a:r>
              <a:rPr lang="en-US" altLang="en-US"/>
              <a:t>ı</a:t>
            </a:r>
            <a:r>
              <a:rPr lang="en-US" altLang="en-US"/>
              <a:t>r ve sizi rahatlat</a:t>
            </a:r>
            <a:r>
              <a:rPr lang="en-US" altLang="en-US"/>
              <a:t>ı</a:t>
            </a:r>
            <a:r>
              <a:rPr lang="en-US" altLang="en-US"/>
              <a:t>r. </a:t>
            </a:r>
            <a:endParaRPr lang="en-US" alt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t>Hobiler ve </a:t>
            </a:r>
            <a:r>
              <a:rPr lang="en-US" altLang="en-US"/>
              <a:t>İ</a:t>
            </a:r>
            <a:r>
              <a:rPr lang="en-US" altLang="en-US"/>
              <a:t>lgi Alanlar</a:t>
            </a:r>
            <a:r>
              <a:rPr lang="en-US" altLang="en-US"/>
              <a:t>ı</a:t>
            </a:r>
            <a:endParaRPr lang="en-US" altLang="en-US"/>
          </a:p>
        </p:txBody>
      </p:sp>
      <p:sp>
        <p:nvSpPr>
          <p:cNvPr id="3" name="Content Placeholder 2"/>
          <p:cNvSpPr>
            <a:spLocks noGrp="1"/>
          </p:cNvSpPr>
          <p:nvPr>
            <p:ph idx="1"/>
          </p:nvPr>
        </p:nvSpPr>
        <p:spPr/>
        <p:txBody>
          <a:bodyPr/>
          <a:p>
            <a:pPr algn="just"/>
            <a:r>
              <a:rPr lang="en-US" altLang="en-US">
                <a:sym typeface="+mn-ea"/>
              </a:rPr>
              <a:t>Resim yapmak, müzik dinlemek, kitap okumak veya doğa yürüyüşleri yapmak gibi aktiviteler, stres yönetiminde faydalıdır.</a:t>
            </a:r>
            <a:endParaRPr lang="en-US" altLang="en-US"/>
          </a:p>
          <a:p>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t>Profesyonel Yard</a:t>
            </a:r>
            <a:r>
              <a:rPr lang="en-US" altLang="en-US"/>
              <a:t>ı</a:t>
            </a:r>
            <a:r>
              <a:rPr lang="en-US" altLang="en-US"/>
              <a:t>m Al</a:t>
            </a:r>
            <a:r>
              <a:rPr lang="en-US" altLang="en-US"/>
              <a:t>ı</a:t>
            </a:r>
            <a:r>
              <a:rPr lang="en-US" altLang="en-US"/>
              <a:t>n</a:t>
            </a:r>
            <a:endParaRPr lang="en-US" altLang="en-US"/>
          </a:p>
        </p:txBody>
      </p:sp>
      <p:sp>
        <p:nvSpPr>
          <p:cNvPr id="3" name="Content Placeholder 2"/>
          <p:cNvSpPr>
            <a:spLocks noGrp="1"/>
          </p:cNvSpPr>
          <p:nvPr>
            <p:ph idx="1"/>
          </p:nvPr>
        </p:nvSpPr>
        <p:spPr/>
        <p:txBody>
          <a:bodyPr/>
          <a:p>
            <a:pPr algn="just"/>
            <a:r>
              <a:rPr lang="en-US" altLang="en-US"/>
              <a:t>Baz</a:t>
            </a:r>
            <a:r>
              <a:rPr lang="en-US" altLang="en-US"/>
              <a:t>ı</a:t>
            </a:r>
            <a:r>
              <a:rPr lang="en-US" altLang="en-US"/>
              <a:t> durumlarda, stresle ba</a:t>
            </a:r>
            <a:r>
              <a:rPr lang="en-US" altLang="en-US"/>
              <a:t>ş</a:t>
            </a:r>
            <a:r>
              <a:rPr lang="en-US" altLang="en-US"/>
              <a:t>a </a:t>
            </a:r>
            <a:r>
              <a:rPr lang="en-US" altLang="en-US"/>
              <a:t>çı</a:t>
            </a:r>
            <a:r>
              <a:rPr lang="en-US" altLang="en-US"/>
              <a:t>kmak i</a:t>
            </a:r>
            <a:r>
              <a:rPr lang="en-US" altLang="en-US"/>
              <a:t>ç</a:t>
            </a:r>
            <a:r>
              <a:rPr lang="en-US" altLang="en-US"/>
              <a:t>in profesyonel yard</a:t>
            </a:r>
            <a:r>
              <a:rPr lang="en-US" altLang="en-US"/>
              <a:t>ı</a:t>
            </a:r>
            <a:r>
              <a:rPr lang="en-US" altLang="en-US"/>
              <a:t>m almak gerekebilir. Bir terapist veya dan</a:t>
            </a:r>
            <a:r>
              <a:rPr lang="en-US" altLang="en-US"/>
              <a:t>ış</a:t>
            </a:r>
            <a:r>
              <a:rPr lang="en-US" altLang="en-US"/>
              <a:t>man, stres yönetimi konusunda size rehberlik edebilir ve etkili stratejiler sunabilir. Ayr</a:t>
            </a:r>
            <a:r>
              <a:rPr lang="en-US" altLang="en-US"/>
              <a:t>ı</a:t>
            </a:r>
            <a:r>
              <a:rPr lang="en-US" altLang="en-US"/>
              <a:t>ca, stresin alt</a:t>
            </a:r>
            <a:r>
              <a:rPr lang="en-US" altLang="en-US"/>
              <a:t>ı</a:t>
            </a:r>
            <a:r>
              <a:rPr lang="en-US" altLang="en-US"/>
              <a:t>nda yatan psikolojik faktörleri ke</a:t>
            </a:r>
            <a:r>
              <a:rPr lang="en-US" altLang="en-US"/>
              <a:t>ş</a:t>
            </a:r>
            <a:r>
              <a:rPr lang="en-US" altLang="en-US"/>
              <a:t>fetmek ve </a:t>
            </a:r>
            <a:r>
              <a:rPr lang="en-US" altLang="en-US"/>
              <a:t>ç</a:t>
            </a:r>
            <a:r>
              <a:rPr lang="en-US" altLang="en-US"/>
              <a:t>özmek i</a:t>
            </a:r>
            <a:r>
              <a:rPr lang="en-US" altLang="en-US"/>
              <a:t>ç</a:t>
            </a:r>
            <a:r>
              <a:rPr lang="en-US" altLang="en-US"/>
              <a:t>in terapi deste</a:t>
            </a:r>
            <a:r>
              <a:rPr lang="en-US" altLang="en-US"/>
              <a:t>ğ</a:t>
            </a:r>
            <a:r>
              <a:rPr lang="en-US" altLang="en-US"/>
              <a:t>i almak da önemlidir.</a:t>
            </a:r>
            <a:endParaRPr lang="en-US" alt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t>Profesyonel Yard</a:t>
            </a:r>
            <a:r>
              <a:rPr lang="en-US" altLang="en-US"/>
              <a:t>ı</a:t>
            </a:r>
            <a:r>
              <a:rPr lang="en-US" altLang="en-US"/>
              <a:t>m Al</a:t>
            </a:r>
            <a:r>
              <a:rPr lang="en-US" altLang="en-US"/>
              <a:t>ı</a:t>
            </a:r>
            <a:r>
              <a:rPr lang="en-US" altLang="en-US"/>
              <a:t>n</a:t>
            </a:r>
            <a:endParaRPr lang="en-US" altLang="en-US"/>
          </a:p>
        </p:txBody>
      </p:sp>
      <p:sp>
        <p:nvSpPr>
          <p:cNvPr id="3" name="Content Placeholder 2"/>
          <p:cNvSpPr>
            <a:spLocks noGrp="1"/>
          </p:cNvSpPr>
          <p:nvPr>
            <p:ph idx="1"/>
          </p:nvPr>
        </p:nvSpPr>
        <p:spPr/>
        <p:txBody>
          <a:bodyPr/>
          <a:p>
            <a:pPr algn="just"/>
            <a:r>
              <a:rPr lang="en-US" altLang="en-US"/>
              <a:t>Stres, ya</a:t>
            </a:r>
            <a:r>
              <a:rPr lang="en-US" altLang="en-US"/>
              <a:t>ş</a:t>
            </a:r>
            <a:r>
              <a:rPr lang="en-US" altLang="en-US"/>
              <a:t>am</a:t>
            </a:r>
            <a:r>
              <a:rPr lang="en-US" altLang="en-US"/>
              <a:t>ı</a:t>
            </a:r>
            <a:r>
              <a:rPr lang="en-US" altLang="en-US"/>
              <a:t>n ka</a:t>
            </a:r>
            <a:r>
              <a:rPr lang="en-US" altLang="en-US"/>
              <a:t>çı</a:t>
            </a:r>
            <a:r>
              <a:rPr lang="en-US" altLang="en-US"/>
              <a:t>n</a:t>
            </a:r>
            <a:r>
              <a:rPr lang="en-US" altLang="en-US"/>
              <a:t>ı</a:t>
            </a:r>
            <a:r>
              <a:rPr lang="en-US" altLang="en-US"/>
              <a:t>lmaz bir par</a:t>
            </a:r>
            <a:r>
              <a:rPr lang="en-US" altLang="en-US"/>
              <a:t>ç</a:t>
            </a:r>
            <a:r>
              <a:rPr lang="en-US" altLang="en-US"/>
              <a:t>as</a:t>
            </a:r>
            <a:r>
              <a:rPr lang="en-US" altLang="en-US"/>
              <a:t>ı</a:t>
            </a:r>
            <a:r>
              <a:rPr lang="en-US" altLang="en-US"/>
              <a:t>d</a:t>
            </a:r>
            <a:r>
              <a:rPr lang="en-US" altLang="en-US"/>
              <a:t>ı</a:t>
            </a:r>
            <a:r>
              <a:rPr lang="en-US" altLang="en-US"/>
              <a:t>r, ancak onunla ba</a:t>
            </a:r>
            <a:r>
              <a:rPr lang="en-US" altLang="en-US"/>
              <a:t>ş</a:t>
            </a:r>
            <a:r>
              <a:rPr lang="en-US" altLang="en-US"/>
              <a:t>a </a:t>
            </a:r>
            <a:r>
              <a:rPr lang="en-US" altLang="en-US"/>
              <a:t>çı</a:t>
            </a:r>
            <a:r>
              <a:rPr lang="en-US" altLang="en-US"/>
              <a:t>kma yöntemlerimizi geli</a:t>
            </a:r>
            <a:r>
              <a:rPr lang="en-US" altLang="en-US"/>
              <a:t>ş</a:t>
            </a:r>
            <a:r>
              <a:rPr lang="en-US" altLang="en-US"/>
              <a:t>tirerek, etkilerini en aza indirebiliriz. Düzenli egzersiz, meditasyon, sa</a:t>
            </a:r>
            <a:r>
              <a:rPr lang="en-US" altLang="en-US"/>
              <a:t>ğ</a:t>
            </a:r>
            <a:r>
              <a:rPr lang="en-US" altLang="en-US"/>
              <a:t>l</a:t>
            </a:r>
            <a:r>
              <a:rPr lang="en-US" altLang="en-US"/>
              <a:t>ı</a:t>
            </a:r>
            <a:r>
              <a:rPr lang="en-US" altLang="en-US"/>
              <a:t>kl</a:t>
            </a:r>
            <a:r>
              <a:rPr lang="en-US" altLang="en-US"/>
              <a:t>ı</a:t>
            </a:r>
            <a:r>
              <a:rPr lang="en-US" altLang="en-US"/>
              <a:t> beslenme, yeterli uyku, zaman yönetimi, sosyal destek, hobiler ve profesyonel yard</a:t>
            </a:r>
            <a:r>
              <a:rPr lang="en-US" altLang="en-US"/>
              <a:t>ı</a:t>
            </a:r>
            <a:r>
              <a:rPr lang="en-US" altLang="en-US"/>
              <a:t>m, stres yönetimi i</a:t>
            </a:r>
            <a:r>
              <a:rPr lang="en-US" altLang="en-US"/>
              <a:t>ç</a:t>
            </a:r>
            <a:r>
              <a:rPr lang="en-US" altLang="en-US"/>
              <a:t>in etkili tekniklerdir.</a:t>
            </a:r>
            <a:endParaRPr lang="en-US" alt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t>Profesyonel Yard</a:t>
            </a:r>
            <a:r>
              <a:rPr lang="en-US" altLang="en-US"/>
              <a:t>ı</a:t>
            </a:r>
            <a:r>
              <a:rPr lang="en-US" altLang="en-US"/>
              <a:t>m Al</a:t>
            </a:r>
            <a:r>
              <a:rPr lang="en-US" altLang="en-US"/>
              <a:t>ı</a:t>
            </a:r>
            <a:r>
              <a:rPr lang="en-US" altLang="en-US"/>
              <a:t>n</a:t>
            </a:r>
            <a:endParaRPr lang="en-US" altLang="en-US"/>
          </a:p>
        </p:txBody>
      </p:sp>
      <p:sp>
        <p:nvSpPr>
          <p:cNvPr id="3" name="Content Placeholder 2"/>
          <p:cNvSpPr>
            <a:spLocks noGrp="1"/>
          </p:cNvSpPr>
          <p:nvPr>
            <p:ph idx="1"/>
          </p:nvPr>
        </p:nvSpPr>
        <p:spPr/>
        <p:txBody>
          <a:bodyPr/>
          <a:p>
            <a:pPr algn="just"/>
            <a:r>
              <a:rPr lang="en-US" altLang="en-US"/>
              <a:t>Bu teknikleri günlük ya</a:t>
            </a:r>
            <a:r>
              <a:rPr lang="en-US" altLang="en-US"/>
              <a:t>ş</a:t>
            </a:r>
            <a:r>
              <a:rPr lang="en-US" altLang="en-US"/>
              <a:t>am</a:t>
            </a:r>
            <a:r>
              <a:rPr lang="en-US" altLang="en-US"/>
              <a:t>ı</a:t>
            </a:r>
            <a:r>
              <a:rPr lang="en-US" altLang="en-US"/>
              <a:t>n</a:t>
            </a:r>
            <a:r>
              <a:rPr lang="en-US" altLang="en-US"/>
              <a:t>ı</a:t>
            </a:r>
            <a:r>
              <a:rPr lang="en-US" altLang="en-US"/>
              <a:t>za dahil ederek, daha sa</a:t>
            </a:r>
            <a:r>
              <a:rPr lang="en-US" altLang="en-US"/>
              <a:t>ğ</a:t>
            </a:r>
            <a:r>
              <a:rPr lang="en-US" altLang="en-US"/>
              <a:t>l</a:t>
            </a:r>
            <a:r>
              <a:rPr lang="en-US" altLang="en-US"/>
              <a:t>ı</a:t>
            </a:r>
            <a:r>
              <a:rPr lang="en-US" altLang="en-US"/>
              <a:t>kl</a:t>
            </a:r>
            <a:r>
              <a:rPr lang="en-US" altLang="en-US"/>
              <a:t>ı</a:t>
            </a:r>
            <a:r>
              <a:rPr lang="en-US" altLang="en-US"/>
              <a:t> ve dengeli bir ya</a:t>
            </a:r>
            <a:r>
              <a:rPr lang="en-US" altLang="en-US"/>
              <a:t>ş</a:t>
            </a:r>
            <a:r>
              <a:rPr lang="en-US" altLang="en-US"/>
              <a:t>am sürdürebilirsiniz. Unutmay</a:t>
            </a:r>
            <a:r>
              <a:rPr lang="en-US" altLang="en-US"/>
              <a:t>ı</a:t>
            </a:r>
            <a:r>
              <a:rPr lang="en-US" altLang="en-US"/>
              <a:t>n, stresle ba</a:t>
            </a:r>
            <a:r>
              <a:rPr lang="en-US" altLang="en-US"/>
              <a:t>ş</a:t>
            </a:r>
            <a:r>
              <a:rPr lang="en-US" altLang="en-US"/>
              <a:t>a </a:t>
            </a:r>
            <a:r>
              <a:rPr lang="en-US" altLang="en-US"/>
              <a:t>çı</a:t>
            </a:r>
            <a:r>
              <a:rPr lang="en-US" altLang="en-US"/>
              <a:t>kmak bir süre</a:t>
            </a:r>
            <a:r>
              <a:rPr lang="en-US" altLang="en-US"/>
              <a:t>ç</a:t>
            </a:r>
            <a:r>
              <a:rPr lang="en-US" altLang="en-US"/>
              <a:t>tir ve her birey i</a:t>
            </a:r>
            <a:r>
              <a:rPr lang="en-US" altLang="en-US"/>
              <a:t>ç</a:t>
            </a:r>
            <a:r>
              <a:rPr lang="en-US" altLang="en-US"/>
              <a:t>in en uygun yöntemler farkl</a:t>
            </a:r>
            <a:r>
              <a:rPr lang="en-US" altLang="en-US"/>
              <a:t>ı</a:t>
            </a:r>
            <a:r>
              <a:rPr lang="en-US" altLang="en-US"/>
              <a:t>l</a:t>
            </a:r>
            <a:r>
              <a:rPr lang="en-US" altLang="en-US"/>
              <a:t>ı</a:t>
            </a:r>
            <a:r>
              <a:rPr lang="en-US" altLang="en-US"/>
              <a:t>k gösterebilir. Kendi stres yönetimi stratejilerinizi geli</a:t>
            </a:r>
            <a:r>
              <a:rPr lang="en-US" altLang="en-US"/>
              <a:t>ş</a:t>
            </a:r>
            <a:r>
              <a:rPr lang="en-US" altLang="en-US"/>
              <a:t>tirin ve sa</a:t>
            </a:r>
            <a:r>
              <a:rPr lang="en-US" altLang="en-US"/>
              <a:t>ğ</a:t>
            </a:r>
            <a:r>
              <a:rPr lang="en-US" altLang="en-US"/>
              <a:t>l</a:t>
            </a:r>
            <a:r>
              <a:rPr lang="en-US" altLang="en-US"/>
              <a:t>ığı</a:t>
            </a:r>
            <a:r>
              <a:rPr lang="en-US" altLang="en-US"/>
              <a:t>n</a:t>
            </a:r>
            <a:r>
              <a:rPr lang="en-US" altLang="en-US"/>
              <a:t>ı</a:t>
            </a:r>
            <a:r>
              <a:rPr lang="en-US" altLang="en-US"/>
              <a:t>za öncelik verin.</a:t>
            </a:r>
            <a:endParaRPr lang="en-US" alt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t>Kelimelerin Gücü</a:t>
            </a:r>
            <a:endParaRPr lang="en-US" altLang="en-US"/>
          </a:p>
        </p:txBody>
      </p:sp>
      <p:sp>
        <p:nvSpPr>
          <p:cNvPr id="3" name="Content Placeholder 2"/>
          <p:cNvSpPr>
            <a:spLocks noGrp="1"/>
          </p:cNvSpPr>
          <p:nvPr>
            <p:ph idx="1"/>
          </p:nvPr>
        </p:nvSpPr>
        <p:spPr/>
        <p:txBody>
          <a:bodyPr/>
          <a:p>
            <a:pPr algn="just"/>
            <a:r>
              <a:rPr lang="en-US" altLang="en-US"/>
              <a:t>“Kelime” isim Arap</a:t>
            </a:r>
            <a:r>
              <a:rPr lang="en-US" altLang="en-US"/>
              <a:t>ç</a:t>
            </a:r>
            <a:r>
              <a:rPr lang="en-US" altLang="en-US"/>
              <a:t>a kökenli bir sözcüktür. Arap</a:t>
            </a:r>
            <a:r>
              <a:rPr lang="en-US" altLang="en-US"/>
              <a:t>ç</a:t>
            </a:r>
            <a:r>
              <a:rPr lang="en-US" altLang="en-US"/>
              <a:t>a’da kelime, </a:t>
            </a:r>
            <a:r>
              <a:rPr lang="en-US" altLang="en-US"/>
              <a:t>ç</a:t>
            </a:r>
            <a:r>
              <a:rPr lang="en-US" altLang="en-US"/>
              <a:t>izik atmak ve </a:t>
            </a:r>
            <a:r>
              <a:rPr lang="en-US" altLang="en-US"/>
              <a:t>ç</a:t>
            </a:r>
            <a:r>
              <a:rPr lang="en-US" altLang="en-US"/>
              <a:t>entik atmak anlam</a:t>
            </a:r>
            <a:r>
              <a:rPr lang="en-US" altLang="en-US"/>
              <a:t>ı</a:t>
            </a:r>
            <a:r>
              <a:rPr lang="en-US" altLang="en-US"/>
              <a:t>na gelmektedir. (Al</a:t>
            </a:r>
            <a:r>
              <a:rPr lang="en-US" altLang="en-US"/>
              <a:t>ş</a:t>
            </a:r>
            <a:r>
              <a:rPr lang="en-US" altLang="en-US"/>
              <a:t>an, 2013) Olumsuz cümleler kurmak </a:t>
            </a:r>
            <a:r>
              <a:rPr lang="en-US" altLang="en-US"/>
              <a:t>ç</a:t>
            </a:r>
            <a:r>
              <a:rPr lang="en-US" altLang="en-US"/>
              <a:t>izik atmak anlam</a:t>
            </a:r>
            <a:r>
              <a:rPr lang="en-US" altLang="en-US"/>
              <a:t>ı</a:t>
            </a:r>
            <a:r>
              <a:rPr lang="en-US" altLang="en-US"/>
              <a:t>na gelen kelimenin olumsuz cümlelerden olu</a:t>
            </a:r>
            <a:r>
              <a:rPr lang="en-US" altLang="en-US"/>
              <a:t>ş</a:t>
            </a:r>
            <a:r>
              <a:rPr lang="en-US" altLang="en-US"/>
              <a:t>an bir cümle kurdu</a:t>
            </a:r>
            <a:r>
              <a:rPr lang="en-US" altLang="en-US"/>
              <a:t>ğ</a:t>
            </a:r>
            <a:r>
              <a:rPr lang="en-US" altLang="en-US"/>
              <a:t>umuzda derin ve negatif bir iz b</a:t>
            </a:r>
            <a:r>
              <a:rPr lang="en-US" altLang="en-US"/>
              <a:t>ı</a:t>
            </a:r>
            <a:r>
              <a:rPr lang="en-US" altLang="en-US"/>
              <a:t>rakacakt</a:t>
            </a:r>
            <a:r>
              <a:rPr lang="en-US" altLang="en-US"/>
              <a:t>ı</a:t>
            </a:r>
            <a:r>
              <a:rPr lang="en-US" altLang="en-US"/>
              <a:t>r.</a:t>
            </a:r>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Stres Nedir?</a:t>
            </a:r>
            <a:endParaRPr lang="tr-TR" altLang="en-US"/>
          </a:p>
        </p:txBody>
      </p:sp>
      <p:sp>
        <p:nvSpPr>
          <p:cNvPr id="3" name="Content Placeholder 2"/>
          <p:cNvSpPr>
            <a:spLocks noGrp="1"/>
          </p:cNvSpPr>
          <p:nvPr>
            <p:ph idx="1"/>
          </p:nvPr>
        </p:nvSpPr>
        <p:spPr>
          <a:xfrm>
            <a:off x="202565" y="1905000"/>
            <a:ext cx="8689975" cy="4114800"/>
          </a:xfrm>
        </p:spPr>
        <p:txBody>
          <a:bodyPr/>
          <a:p>
            <a:pPr algn="just"/>
            <a:r>
              <a:rPr lang="en-US" altLang="en-US"/>
              <a:t>Stres kavram</a:t>
            </a:r>
            <a:r>
              <a:rPr lang="en-US" altLang="en-US"/>
              <a:t>ı</a:t>
            </a:r>
            <a:r>
              <a:rPr lang="en-US" altLang="en-US"/>
              <a:t>, de</a:t>
            </a:r>
            <a:r>
              <a:rPr lang="en-US" altLang="en-US"/>
              <a:t>ğ</a:t>
            </a:r>
            <a:r>
              <a:rPr lang="en-US" altLang="en-US"/>
              <a:t>i</a:t>
            </a:r>
            <a:r>
              <a:rPr lang="en-US" altLang="en-US"/>
              <a:t>ş</a:t>
            </a:r>
            <a:r>
              <a:rPr lang="en-US" altLang="en-US"/>
              <a:t>ik </a:t>
            </a:r>
            <a:r>
              <a:rPr lang="en-US" altLang="en-US"/>
              <a:t>ş</a:t>
            </a:r>
            <a:r>
              <a:rPr lang="en-US" altLang="en-US"/>
              <a:t>ekillerde tan</a:t>
            </a:r>
            <a:r>
              <a:rPr lang="en-US" altLang="en-US"/>
              <a:t>ı</a:t>
            </a:r>
            <a:r>
              <a:rPr lang="en-US" altLang="en-US"/>
              <a:t>mlanmaktad</a:t>
            </a:r>
            <a:r>
              <a:rPr lang="en-US" altLang="en-US"/>
              <a:t>ı</a:t>
            </a:r>
            <a:r>
              <a:rPr lang="en-US" altLang="en-US"/>
              <a:t>r. Bilim dünyas</a:t>
            </a:r>
            <a:r>
              <a:rPr lang="en-US" altLang="en-US"/>
              <a:t>ı</a:t>
            </a:r>
            <a:r>
              <a:rPr lang="en-US" altLang="en-US"/>
              <a:t>nda stres sözcü</a:t>
            </a:r>
            <a:r>
              <a:rPr lang="en-US" altLang="en-US"/>
              <a:t>ğ</a:t>
            </a:r>
            <a:r>
              <a:rPr lang="en-US" altLang="en-US"/>
              <a:t>ünü ilk kez 17. yüzy</a:t>
            </a:r>
            <a:r>
              <a:rPr lang="en-US" altLang="en-US"/>
              <a:t>ı</a:t>
            </a:r>
            <a:r>
              <a:rPr lang="en-US" altLang="en-US"/>
              <a:t>lda, nesne ile ona uygulanan d</a:t>
            </a:r>
            <a:r>
              <a:rPr lang="en-US" altLang="en-US"/>
              <a:t>ış</a:t>
            </a:r>
            <a:r>
              <a:rPr lang="en-US" altLang="en-US"/>
              <a:t> gü</a:t>
            </a:r>
            <a:r>
              <a:rPr lang="en-US" altLang="en-US"/>
              <a:t>ç</a:t>
            </a:r>
            <a:r>
              <a:rPr lang="en-US" altLang="en-US"/>
              <a:t> aras</a:t>
            </a:r>
            <a:r>
              <a:rPr lang="en-US" altLang="en-US"/>
              <a:t>ı</a:t>
            </a:r>
            <a:r>
              <a:rPr lang="en-US" altLang="en-US"/>
              <a:t>nda ki ili</a:t>
            </a:r>
            <a:r>
              <a:rPr lang="en-US" altLang="en-US"/>
              <a:t>ş</a:t>
            </a:r>
            <a:r>
              <a:rPr lang="en-US" altLang="en-US"/>
              <a:t>kiyi a</a:t>
            </a:r>
            <a:r>
              <a:rPr lang="en-US" altLang="en-US"/>
              <a:t>çı</a:t>
            </a:r>
            <a:r>
              <a:rPr lang="en-US" altLang="en-US"/>
              <a:t>klamak üzere, fizik</a:t>
            </a:r>
            <a:r>
              <a:rPr lang="en-US" altLang="en-US"/>
              <a:t>ç</a:t>
            </a:r>
            <a:r>
              <a:rPr lang="en-US" altLang="en-US"/>
              <a:t>i Robert Hooke kullanm</a:t>
            </a:r>
            <a:r>
              <a:rPr lang="en-US" altLang="en-US"/>
              <a:t>ış</a:t>
            </a:r>
            <a:r>
              <a:rPr lang="en-US" altLang="en-US"/>
              <a:t>t</a:t>
            </a:r>
            <a:r>
              <a:rPr lang="en-US" altLang="en-US"/>
              <a:t>ı</a:t>
            </a:r>
            <a:r>
              <a:rPr lang="en-US" altLang="en-US"/>
              <a:t>r. Thomas Young isimli fizik</a:t>
            </a:r>
            <a:r>
              <a:rPr lang="en-US" altLang="en-US"/>
              <a:t>ç</a:t>
            </a:r>
            <a:r>
              <a:rPr lang="en-US" altLang="en-US"/>
              <a:t>i ise stresi maddenin i</a:t>
            </a:r>
            <a:r>
              <a:rPr lang="en-US" altLang="en-US"/>
              <a:t>ç</a:t>
            </a:r>
            <a:r>
              <a:rPr lang="en-US" altLang="en-US"/>
              <a:t>inde bir gü</a:t>
            </a:r>
            <a:r>
              <a:rPr lang="en-US" altLang="en-US"/>
              <a:t>ç</a:t>
            </a:r>
            <a:r>
              <a:rPr lang="en-US" altLang="en-US"/>
              <a:t> veya diren</a:t>
            </a:r>
            <a:r>
              <a:rPr lang="en-US" altLang="en-US"/>
              <a:t>ç</a:t>
            </a:r>
            <a:r>
              <a:rPr lang="en-US" altLang="en-US"/>
              <a:t> olarak tan</a:t>
            </a:r>
            <a:r>
              <a:rPr lang="en-US" altLang="en-US"/>
              <a:t>ı</a:t>
            </a:r>
            <a:r>
              <a:rPr lang="en-US" altLang="en-US"/>
              <a:t>mlam</a:t>
            </a:r>
            <a:r>
              <a:rPr lang="en-US" altLang="en-US"/>
              <a:t>ış</a:t>
            </a:r>
            <a:r>
              <a:rPr lang="en-US" altLang="en-US"/>
              <a:t>t</a:t>
            </a:r>
            <a:r>
              <a:rPr lang="en-US" altLang="en-US"/>
              <a:t>ı</a:t>
            </a:r>
            <a:r>
              <a:rPr lang="en-US" altLang="en-US"/>
              <a:t>r. (Altunta</a:t>
            </a:r>
            <a:r>
              <a:rPr lang="en-US" altLang="en-US"/>
              <a:t>ş</a:t>
            </a:r>
            <a:r>
              <a:rPr lang="en-US" altLang="en-US"/>
              <a:t>, 2003)</a:t>
            </a:r>
            <a:endParaRPr lang="en-US" alt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sym typeface="+mn-ea"/>
              </a:rPr>
              <a:t>Kelimelerin Gücü</a:t>
            </a:r>
            <a:endParaRPr lang="en-US"/>
          </a:p>
        </p:txBody>
      </p:sp>
      <p:sp>
        <p:nvSpPr>
          <p:cNvPr id="3" name="Content Placeholder 2"/>
          <p:cNvSpPr>
            <a:spLocks noGrp="1"/>
          </p:cNvSpPr>
          <p:nvPr>
            <p:ph idx="1"/>
          </p:nvPr>
        </p:nvSpPr>
        <p:spPr/>
        <p:txBody>
          <a:bodyPr/>
          <a:p>
            <a:r>
              <a:rPr lang="en-US" altLang="en-US"/>
              <a:t>Olumsuz dü</a:t>
            </a:r>
            <a:r>
              <a:rPr lang="en-US" altLang="en-US"/>
              <a:t>ş</a:t>
            </a:r>
            <a:r>
              <a:rPr lang="en-US" altLang="en-US"/>
              <a:t>üncelerimizi ve kelimelerimizi de</a:t>
            </a:r>
            <a:r>
              <a:rPr lang="en-US" altLang="en-US"/>
              <a:t>ğ</a:t>
            </a:r>
            <a:r>
              <a:rPr lang="en-US" altLang="en-US"/>
              <a:t>i</a:t>
            </a:r>
            <a:r>
              <a:rPr lang="en-US" altLang="en-US"/>
              <a:t>ş</a:t>
            </a:r>
            <a:r>
              <a:rPr lang="en-US" altLang="en-US"/>
              <a:t>tirerek hayat</a:t>
            </a:r>
            <a:r>
              <a:rPr lang="en-US" altLang="en-US"/>
              <a:t>ı</a:t>
            </a:r>
            <a:r>
              <a:rPr lang="en-US" altLang="en-US"/>
              <a:t>m</a:t>
            </a:r>
            <a:r>
              <a:rPr lang="en-US" altLang="en-US"/>
              <a:t>ı</a:t>
            </a:r>
            <a:r>
              <a:rPr lang="en-US" altLang="en-US"/>
              <a:t>za pozitif enerji veren</a:t>
            </a:r>
            <a:r>
              <a:rPr lang="tr-TR" altLang="en-US"/>
              <a:t> </a:t>
            </a:r>
            <a:r>
              <a:rPr lang="en-US" altLang="en-US"/>
              <a:t>bir tarz katabiliriz. Hayat</a:t>
            </a:r>
            <a:r>
              <a:rPr lang="en-US" altLang="en-US"/>
              <a:t>ı</a:t>
            </a:r>
            <a:r>
              <a:rPr lang="en-US" altLang="en-US"/>
              <a:t>m</a:t>
            </a:r>
            <a:r>
              <a:rPr lang="en-US" altLang="en-US"/>
              <a:t>ı</a:t>
            </a:r>
            <a:r>
              <a:rPr lang="en-US" altLang="en-US"/>
              <a:t>zda olumlu bir de</a:t>
            </a:r>
            <a:r>
              <a:rPr lang="en-US" altLang="en-US"/>
              <a:t>ğ</a:t>
            </a:r>
            <a:r>
              <a:rPr lang="en-US" altLang="en-US"/>
              <a:t>i</a:t>
            </a:r>
            <a:r>
              <a:rPr lang="en-US" altLang="en-US"/>
              <a:t>ş</a:t>
            </a:r>
            <a:r>
              <a:rPr lang="en-US" altLang="en-US"/>
              <a:t>im yaratmak istiyorsak öncelikle kelimelerimizden ba</a:t>
            </a:r>
            <a:r>
              <a:rPr lang="en-US" altLang="en-US"/>
              <a:t>ş</a:t>
            </a:r>
            <a:r>
              <a:rPr lang="en-US" altLang="en-US"/>
              <a:t>lamam</a:t>
            </a:r>
            <a:r>
              <a:rPr lang="en-US" altLang="en-US"/>
              <a:t>ı</a:t>
            </a:r>
            <a:r>
              <a:rPr lang="en-US" altLang="en-US"/>
              <a:t>z gerekmektedir.</a:t>
            </a:r>
            <a:endParaRPr lang="en-US" alt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sym typeface="+mn-ea"/>
              </a:rPr>
              <a:t>Kelimelerin Gücü</a:t>
            </a:r>
            <a:endParaRPr lang="en-US"/>
          </a:p>
        </p:txBody>
      </p:sp>
      <p:sp>
        <p:nvSpPr>
          <p:cNvPr id="3" name="Content Placeholder 2"/>
          <p:cNvSpPr>
            <a:spLocks noGrp="1"/>
          </p:cNvSpPr>
          <p:nvPr>
            <p:ph idx="1"/>
          </p:nvPr>
        </p:nvSpPr>
        <p:spPr/>
        <p:txBody>
          <a:bodyPr/>
          <a:p>
            <a:pPr algn="just"/>
            <a:r>
              <a:rPr lang="en-US" altLang="en-US"/>
              <a:t>A</a:t>
            </a:r>
            <a:r>
              <a:rPr lang="en-US" altLang="en-US"/>
              <a:t>ş</a:t>
            </a:r>
            <a:r>
              <a:rPr lang="en-US" altLang="en-US"/>
              <a:t>a</a:t>
            </a:r>
            <a:r>
              <a:rPr lang="en-US" altLang="en-US"/>
              <a:t>ğı</a:t>
            </a:r>
            <a:r>
              <a:rPr lang="en-US" altLang="en-US"/>
              <a:t>da yer alan olumlu ve olumsuz kelimelere Tablo 3’te yer verilmi</a:t>
            </a:r>
            <a:r>
              <a:rPr lang="en-US" altLang="en-US"/>
              <a:t>ş</a:t>
            </a:r>
            <a:r>
              <a:rPr lang="en-US" altLang="en-US"/>
              <a:t>tir. </a:t>
            </a:r>
            <a:r>
              <a:rPr lang="en-US" altLang="en-US"/>
              <a:t>İ</a:t>
            </a:r>
            <a:r>
              <a:rPr lang="en-US" altLang="en-US"/>
              <a:t>nsan beyni kelimelerle dü</a:t>
            </a:r>
            <a:r>
              <a:rPr lang="en-US" altLang="en-US"/>
              <a:t>ş</a:t>
            </a:r>
            <a:r>
              <a:rPr lang="en-US" altLang="en-US"/>
              <a:t>ünür, sabah uyand</a:t>
            </a:r>
            <a:r>
              <a:rPr lang="en-US" altLang="en-US"/>
              <a:t>ığı</a:t>
            </a:r>
            <a:r>
              <a:rPr lang="en-US" altLang="en-US"/>
              <a:t>m</a:t>
            </a:r>
            <a:r>
              <a:rPr lang="en-US" altLang="en-US"/>
              <a:t>ı</a:t>
            </a:r>
            <a:r>
              <a:rPr lang="en-US" altLang="en-US"/>
              <a:t>zda güne hangi kelimelerle ba</a:t>
            </a:r>
            <a:r>
              <a:rPr lang="en-US" altLang="en-US"/>
              <a:t>ş</a:t>
            </a:r>
            <a:r>
              <a:rPr lang="en-US" altLang="en-US"/>
              <a:t>layaca</a:t>
            </a:r>
            <a:r>
              <a:rPr lang="en-US" altLang="en-US"/>
              <a:t>ğı</a:t>
            </a:r>
            <a:r>
              <a:rPr lang="en-US" altLang="en-US"/>
              <a:t>m</a:t>
            </a:r>
            <a:r>
              <a:rPr lang="en-US" altLang="en-US"/>
              <a:t>ı</a:t>
            </a:r>
            <a:r>
              <a:rPr lang="en-US" altLang="en-US"/>
              <a:t>z</a:t>
            </a:r>
            <a:r>
              <a:rPr lang="en-US" altLang="en-US"/>
              <a:t>ı</a:t>
            </a:r>
            <a:r>
              <a:rPr lang="en-US" altLang="en-US"/>
              <a:t> ve güne nas</a:t>
            </a:r>
            <a:r>
              <a:rPr lang="en-US" altLang="en-US"/>
              <a:t>ı</a:t>
            </a:r>
            <a:r>
              <a:rPr lang="en-US" altLang="en-US"/>
              <a:t>l devam edece</a:t>
            </a:r>
            <a:r>
              <a:rPr lang="en-US" altLang="en-US"/>
              <a:t>ğ</a:t>
            </a:r>
            <a:r>
              <a:rPr lang="en-US" altLang="en-US"/>
              <a:t>imizi se</a:t>
            </a:r>
            <a:r>
              <a:rPr lang="en-US" altLang="en-US"/>
              <a:t>ç</a:t>
            </a:r>
            <a:r>
              <a:rPr lang="en-US" altLang="en-US"/>
              <a:t>me hakk</a:t>
            </a:r>
            <a:r>
              <a:rPr lang="en-US" altLang="en-US"/>
              <a:t>ı</a:t>
            </a:r>
            <a:r>
              <a:rPr lang="en-US" altLang="en-US"/>
              <a:t>na sahibiz. Hayata olumlu yönde bakmay</a:t>
            </a:r>
            <a:r>
              <a:rPr lang="en-US" altLang="en-US"/>
              <a:t>ı</a:t>
            </a:r>
            <a:r>
              <a:rPr lang="en-US" altLang="en-US"/>
              <a:t> ö</a:t>
            </a:r>
            <a:r>
              <a:rPr lang="en-US" altLang="en-US"/>
              <a:t>ğ</a:t>
            </a:r>
            <a:r>
              <a:rPr lang="en-US" altLang="en-US"/>
              <a:t>renebiliriz</a:t>
            </a:r>
            <a:r>
              <a:rPr lang="tr-TR" altLang="en-US"/>
              <a:t>.</a:t>
            </a:r>
            <a:endParaRPr lang="tr-TR" alt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sym typeface="+mn-ea"/>
              </a:rPr>
              <a:t>Olumlu </a:t>
            </a:r>
            <a:r>
              <a:rPr lang="en-US" altLang="en-US">
                <a:sym typeface="+mn-ea"/>
              </a:rPr>
              <a:t>Kelimelerin Gücü</a:t>
            </a:r>
            <a:endParaRPr lang="en-US"/>
          </a:p>
        </p:txBody>
      </p:sp>
      <p:graphicFrame>
        <p:nvGraphicFramePr>
          <p:cNvPr id="4" name="Content Placeholder 3"/>
          <p:cNvGraphicFramePr/>
          <p:nvPr>
            <p:ph idx="1"/>
          </p:nvPr>
        </p:nvGraphicFramePr>
        <p:xfrm>
          <a:off x="457200" y="1905000"/>
          <a:ext cx="8229600" cy="2286000"/>
        </p:xfrm>
        <a:graphic>
          <a:graphicData uri="http://schemas.openxmlformats.org/drawingml/2006/table">
            <a:tbl>
              <a:tblPr firstRow="1" bandRow="1">
                <a:tableStyleId>{5C22544A-7EE6-4342-B048-85BDC9FD1C3A}</a:tableStyleId>
              </a:tblPr>
              <a:tblGrid>
                <a:gridCol w="4114800"/>
                <a:gridCol w="4114800"/>
              </a:tblGrid>
              <a:tr h="381000">
                <a:tc>
                  <a:txBody>
                    <a:bodyPr/>
                    <a:p>
                      <a:pPr algn="ctr">
                        <a:buNone/>
                      </a:pPr>
                      <a:r>
                        <a:rPr lang="tr-TR" altLang="en-US"/>
                        <a:t>Olumsuz</a:t>
                      </a:r>
                      <a:endParaRPr lang="tr-TR" altLang="en-US"/>
                    </a:p>
                  </a:txBody>
                  <a:tcPr/>
                </a:tc>
                <a:tc>
                  <a:txBody>
                    <a:bodyPr/>
                    <a:p>
                      <a:pPr algn="ctr">
                        <a:buNone/>
                      </a:pPr>
                      <a:r>
                        <a:rPr lang="tr-TR" altLang="en-US"/>
                        <a:t>Olumlu</a:t>
                      </a:r>
                      <a:endParaRPr lang="tr-TR" altLang="en-US"/>
                    </a:p>
                  </a:txBody>
                  <a:tcPr/>
                </a:tc>
              </a:tr>
              <a:tr h="381000">
                <a:tc>
                  <a:txBody>
                    <a:bodyPr/>
                    <a:p>
                      <a:pPr>
                        <a:buNone/>
                      </a:pPr>
                      <a:r>
                        <a:rPr lang="en-US" altLang="en-US"/>
                        <a:t>Hasta olmak istemiyorum</a:t>
                      </a:r>
                      <a:endParaRPr lang="en-US" altLang="en-US"/>
                    </a:p>
                  </a:txBody>
                  <a:tcPr/>
                </a:tc>
                <a:tc>
                  <a:txBody>
                    <a:bodyPr/>
                    <a:p>
                      <a:pPr>
                        <a:buNone/>
                      </a:pPr>
                      <a:r>
                        <a:rPr lang="en-US" altLang="en-US"/>
                        <a:t>Sa</a:t>
                      </a:r>
                      <a:r>
                        <a:rPr lang="en-US" altLang="en-US"/>
                        <a:t>ğ</a:t>
                      </a:r>
                      <a:r>
                        <a:rPr lang="en-US" altLang="en-US"/>
                        <a:t>l</a:t>
                      </a:r>
                      <a:r>
                        <a:rPr lang="en-US" altLang="en-US"/>
                        <a:t>ı</a:t>
                      </a:r>
                      <a:r>
                        <a:rPr lang="en-US" altLang="en-US"/>
                        <a:t>kl</a:t>
                      </a:r>
                      <a:r>
                        <a:rPr lang="en-US" altLang="en-US"/>
                        <a:t>ı</a:t>
                      </a:r>
                      <a:r>
                        <a:rPr lang="en-US" altLang="en-US"/>
                        <a:t>y</a:t>
                      </a:r>
                      <a:r>
                        <a:rPr lang="en-US" altLang="en-US"/>
                        <a:t>ı</a:t>
                      </a:r>
                      <a:r>
                        <a:rPr lang="en-US" altLang="en-US"/>
                        <a:t>m, sa</a:t>
                      </a:r>
                      <a:r>
                        <a:rPr lang="en-US" altLang="en-US"/>
                        <a:t>ğ</a:t>
                      </a:r>
                      <a:r>
                        <a:rPr lang="en-US" altLang="en-US"/>
                        <a:t>l</a:t>
                      </a:r>
                      <a:r>
                        <a:rPr lang="en-US" altLang="en-US"/>
                        <a:t>ı</a:t>
                      </a:r>
                      <a:r>
                        <a:rPr lang="en-US" altLang="en-US"/>
                        <a:t>kl</a:t>
                      </a:r>
                      <a:r>
                        <a:rPr lang="en-US" altLang="en-US"/>
                        <a:t>ı</a:t>
                      </a:r>
                      <a:r>
                        <a:rPr lang="en-US" altLang="en-US"/>
                        <a:t> olmak istiyorum</a:t>
                      </a:r>
                      <a:endParaRPr lang="en-US" altLang="en-US"/>
                    </a:p>
                  </a:txBody>
                  <a:tcPr/>
                </a:tc>
              </a:tr>
              <a:tr h="381000">
                <a:tc>
                  <a:txBody>
                    <a:bodyPr/>
                    <a:p>
                      <a:pPr>
                        <a:buNone/>
                      </a:pPr>
                      <a:r>
                        <a:rPr lang="en-US" altLang="en-US"/>
                        <a:t>Toplant</a:t>
                      </a:r>
                      <a:r>
                        <a:rPr lang="en-US" altLang="en-US"/>
                        <a:t>ı</a:t>
                      </a:r>
                      <a:r>
                        <a:rPr lang="en-US" altLang="en-US"/>
                        <a:t>ya ge</a:t>
                      </a:r>
                      <a:r>
                        <a:rPr lang="en-US" altLang="en-US"/>
                        <a:t>ç</a:t>
                      </a:r>
                      <a:r>
                        <a:rPr lang="en-US" altLang="en-US"/>
                        <a:t> kalmamal</a:t>
                      </a:r>
                      <a:r>
                        <a:rPr lang="en-US" altLang="en-US"/>
                        <a:t>ı</a:t>
                      </a:r>
                      <a:r>
                        <a:rPr lang="en-US" altLang="en-US"/>
                        <a:t>y</a:t>
                      </a:r>
                      <a:r>
                        <a:rPr lang="en-US" altLang="en-US"/>
                        <a:t>ı</a:t>
                      </a:r>
                      <a:r>
                        <a:rPr lang="en-US" altLang="en-US"/>
                        <a:t>m</a:t>
                      </a:r>
                      <a:endParaRPr lang="en-US" altLang="en-US"/>
                    </a:p>
                  </a:txBody>
                  <a:tcPr/>
                </a:tc>
                <a:tc>
                  <a:txBody>
                    <a:bodyPr/>
                    <a:p>
                      <a:pPr>
                        <a:buNone/>
                      </a:pPr>
                      <a:r>
                        <a:rPr lang="en-US" altLang="en-US"/>
                        <a:t>Toplant</a:t>
                      </a:r>
                      <a:r>
                        <a:rPr lang="en-US" altLang="en-US"/>
                        <a:t>ı</a:t>
                      </a:r>
                      <a:r>
                        <a:rPr lang="en-US" altLang="en-US"/>
                        <a:t>ya zaman</a:t>
                      </a:r>
                      <a:r>
                        <a:rPr lang="en-US" altLang="en-US"/>
                        <a:t>ı</a:t>
                      </a:r>
                      <a:r>
                        <a:rPr lang="en-US" altLang="en-US"/>
                        <a:t>nda kat</a:t>
                      </a:r>
                      <a:r>
                        <a:rPr lang="en-US" altLang="en-US"/>
                        <a:t>ı</a:t>
                      </a:r>
                      <a:r>
                        <a:rPr lang="en-US" altLang="en-US"/>
                        <a:t>lmak istiyorum</a:t>
                      </a:r>
                      <a:endParaRPr lang="en-US" altLang="en-US"/>
                    </a:p>
                  </a:txBody>
                  <a:tcPr/>
                </a:tc>
              </a:tr>
              <a:tr h="381000">
                <a:tc>
                  <a:txBody>
                    <a:bodyPr/>
                    <a:p>
                      <a:pPr>
                        <a:buNone/>
                      </a:pPr>
                      <a:r>
                        <a:rPr lang="en-US" altLang="en-US"/>
                        <a:t>Kesinlikle yapamam</a:t>
                      </a:r>
                      <a:endParaRPr lang="en-US" altLang="en-US"/>
                    </a:p>
                  </a:txBody>
                  <a:tcPr/>
                </a:tc>
                <a:tc>
                  <a:txBody>
                    <a:bodyPr/>
                    <a:p>
                      <a:pPr>
                        <a:buNone/>
                      </a:pPr>
                      <a:r>
                        <a:rPr lang="en-US" altLang="en-US"/>
                        <a:t>Evet, deneyebilirim</a:t>
                      </a:r>
                      <a:endParaRPr lang="en-US" altLang="en-US"/>
                    </a:p>
                  </a:txBody>
                  <a:tcPr/>
                </a:tc>
              </a:tr>
              <a:tr h="381000">
                <a:tc>
                  <a:txBody>
                    <a:bodyPr/>
                    <a:p>
                      <a:pPr>
                        <a:buNone/>
                      </a:pPr>
                      <a:r>
                        <a:rPr lang="en-US" altLang="en-US"/>
                        <a:t>Off yine </a:t>
                      </a:r>
                      <a:r>
                        <a:rPr lang="en-US" altLang="en-US"/>
                        <a:t>ç</a:t>
                      </a:r>
                      <a:r>
                        <a:rPr lang="en-US" altLang="en-US"/>
                        <a:t>ok i</a:t>
                      </a:r>
                      <a:r>
                        <a:rPr lang="en-US" altLang="en-US"/>
                        <a:t>ş</a:t>
                      </a:r>
                      <a:r>
                        <a:rPr lang="en-US" altLang="en-US"/>
                        <a:t>im var</a:t>
                      </a:r>
                      <a:endParaRPr lang="en-US" altLang="en-US"/>
                    </a:p>
                  </a:txBody>
                  <a:tcPr/>
                </a:tc>
                <a:tc>
                  <a:txBody>
                    <a:bodyPr/>
                    <a:p>
                      <a:pPr>
                        <a:buNone/>
                      </a:pPr>
                      <a:r>
                        <a:rPr lang="en-US" altLang="en-US"/>
                        <a:t>Zaman</a:t>
                      </a:r>
                      <a:r>
                        <a:rPr lang="en-US" altLang="en-US"/>
                        <a:t>ı</a:t>
                      </a:r>
                      <a:r>
                        <a:rPr lang="en-US" altLang="en-US"/>
                        <a:t>m</a:t>
                      </a:r>
                      <a:r>
                        <a:rPr lang="en-US" altLang="en-US"/>
                        <a:t>ı</a:t>
                      </a:r>
                      <a:r>
                        <a:rPr lang="en-US" altLang="en-US"/>
                        <a:t> planlarsam, yeti</a:t>
                      </a:r>
                      <a:r>
                        <a:rPr lang="en-US" altLang="en-US"/>
                        <a:t>ş</a:t>
                      </a:r>
                      <a:r>
                        <a:rPr lang="en-US" altLang="en-US"/>
                        <a:t>tiririm</a:t>
                      </a:r>
                      <a:endParaRPr lang="en-US" altLang="en-US"/>
                    </a:p>
                  </a:txBody>
                  <a:tcPr/>
                </a:tc>
              </a:tr>
              <a:tr h="381000">
                <a:tc>
                  <a:txBody>
                    <a:bodyPr/>
                    <a:p>
                      <a:pPr>
                        <a:buNone/>
                      </a:pPr>
                      <a:r>
                        <a:rPr lang="en-US" altLang="en-US"/>
                        <a:t>Bu seferde olmayacak</a:t>
                      </a:r>
                      <a:endParaRPr lang="en-US" altLang="en-US"/>
                    </a:p>
                  </a:txBody>
                  <a:tcPr/>
                </a:tc>
                <a:tc>
                  <a:txBody>
                    <a:bodyPr/>
                    <a:p>
                      <a:pPr>
                        <a:buNone/>
                      </a:pPr>
                      <a:r>
                        <a:rPr lang="en-US" altLang="en-US"/>
                        <a:t>Olmazsa ba</a:t>
                      </a:r>
                      <a:r>
                        <a:rPr lang="en-US" altLang="en-US"/>
                        <a:t>ş</a:t>
                      </a:r>
                      <a:r>
                        <a:rPr lang="en-US" altLang="en-US"/>
                        <a:t>ka bir yol denerim</a:t>
                      </a:r>
                      <a:endParaRPr lang="en-US" altLang="en-US"/>
                    </a:p>
                  </a:txBody>
                  <a:tcPr/>
                </a:tc>
              </a:tr>
            </a:tbl>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1"/>
          </p:nvPr>
        </p:nvPicPr>
        <p:blipFill>
          <a:blip r:embed="rId1"/>
          <a:stretch>
            <a:fillRect/>
          </a:stretch>
        </p:blipFill>
        <p:spPr>
          <a:xfrm>
            <a:off x="-16510" y="635"/>
            <a:ext cx="9170035" cy="6821805"/>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sz="3600"/>
              <a:t>Örgütsel Stresle Başaçıkmak için</a:t>
            </a:r>
            <a:endParaRPr lang="tr-TR" altLang="en-US" sz="3600"/>
          </a:p>
        </p:txBody>
      </p:sp>
      <p:sp>
        <p:nvSpPr>
          <p:cNvPr id="3" name="Content Placeholder 2"/>
          <p:cNvSpPr>
            <a:spLocks noGrp="1"/>
          </p:cNvSpPr>
          <p:nvPr>
            <p:ph idx="1"/>
          </p:nvPr>
        </p:nvSpPr>
        <p:spPr/>
        <p:txBody>
          <a:bodyPr/>
          <a:p>
            <a:r>
              <a:rPr lang="en-US" altLang="en-US"/>
              <a:t>İş</a:t>
            </a:r>
            <a:r>
              <a:rPr lang="en-US" altLang="en-US"/>
              <a:t> i</a:t>
            </a:r>
            <a:r>
              <a:rPr lang="en-US" altLang="en-US"/>
              <a:t>ç</a:t>
            </a:r>
            <a:r>
              <a:rPr lang="en-US" altLang="en-US"/>
              <a:t>in bir öncelikler sistemi geli</a:t>
            </a:r>
            <a:r>
              <a:rPr lang="en-US" altLang="en-US"/>
              <a:t>ş</a:t>
            </a:r>
            <a:r>
              <a:rPr lang="en-US" altLang="en-US"/>
              <a:t>tirilmeli, </a:t>
            </a:r>
            <a:endParaRPr lang="en-US" altLang="en-US"/>
          </a:p>
          <a:p>
            <a:endParaRPr lang="en-US" altLang="en-US"/>
          </a:p>
          <a:p>
            <a:r>
              <a:rPr lang="en-US" altLang="en-US"/>
              <a:t>Birey kapasitesinin a</a:t>
            </a:r>
            <a:r>
              <a:rPr lang="en-US" altLang="en-US"/>
              <a:t>ş</a:t>
            </a:r>
            <a:r>
              <a:rPr lang="en-US" altLang="en-US"/>
              <a:t>an durumlarda hay</a:t>
            </a:r>
            <a:r>
              <a:rPr lang="en-US" altLang="en-US"/>
              <a:t>ı</a:t>
            </a:r>
            <a:r>
              <a:rPr lang="en-US" altLang="en-US"/>
              <a:t>r demeyi ö</a:t>
            </a:r>
            <a:r>
              <a:rPr lang="en-US" altLang="en-US"/>
              <a:t>ğ</a:t>
            </a:r>
            <a:r>
              <a:rPr lang="en-US" altLang="en-US"/>
              <a:t>renmeli, </a:t>
            </a:r>
            <a:endParaRPr lang="en-US" altLang="en-US"/>
          </a:p>
          <a:p>
            <a:endParaRPr lang="en-US" altLang="en-US"/>
          </a:p>
          <a:p>
            <a:r>
              <a:rPr lang="en-US" altLang="en-US"/>
              <a:t>Yöneticilerle etkili ve a</a:t>
            </a:r>
            <a:r>
              <a:rPr lang="en-US" altLang="en-US"/>
              <a:t>çı</a:t>
            </a:r>
            <a:r>
              <a:rPr lang="en-US" altLang="en-US"/>
              <a:t>k bir ileti</a:t>
            </a:r>
            <a:r>
              <a:rPr lang="en-US" altLang="en-US"/>
              <a:t>ş</a:t>
            </a:r>
            <a:r>
              <a:rPr lang="en-US" altLang="en-US"/>
              <a:t>im kurulmal</a:t>
            </a:r>
            <a:r>
              <a:rPr lang="en-US" altLang="en-US"/>
              <a:t>ı</a:t>
            </a:r>
            <a:r>
              <a:rPr lang="en-US" altLang="en-US"/>
              <a:t>,</a:t>
            </a:r>
            <a:endParaRPr lang="en-US" alt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sym typeface="+mn-ea"/>
              </a:rPr>
              <a:t>Örgütsel Stresle Başaçıkmak için</a:t>
            </a:r>
            <a:endParaRPr lang="en-US"/>
          </a:p>
        </p:txBody>
      </p:sp>
      <p:sp>
        <p:nvSpPr>
          <p:cNvPr id="3" name="Content Placeholder 2"/>
          <p:cNvSpPr>
            <a:spLocks noGrp="1"/>
          </p:cNvSpPr>
          <p:nvPr>
            <p:ph idx="1"/>
          </p:nvPr>
        </p:nvSpPr>
        <p:spPr>
          <a:xfrm>
            <a:off x="457200" y="1581785"/>
            <a:ext cx="8229600" cy="4438015"/>
          </a:xfrm>
        </p:spPr>
        <p:txBody>
          <a:bodyPr/>
          <a:p>
            <a:pPr algn="just"/>
            <a:r>
              <a:rPr lang="en-US" altLang="en-US"/>
              <a:t>Yöneticilerle i</a:t>
            </a:r>
            <a:r>
              <a:rPr lang="en-US" altLang="en-US"/>
              <a:t>ş</a:t>
            </a:r>
            <a:r>
              <a:rPr lang="en-US" altLang="en-US"/>
              <a:t>lerin yeti</a:t>
            </a:r>
            <a:r>
              <a:rPr lang="en-US" altLang="en-US"/>
              <a:t>ş</a:t>
            </a:r>
            <a:r>
              <a:rPr lang="en-US" altLang="en-US"/>
              <a:t>mesi gereken tarihler üzerinde tart</a:t>
            </a:r>
            <a:r>
              <a:rPr lang="en-US" altLang="en-US"/>
              <a:t>ış</a:t>
            </a:r>
            <a:r>
              <a:rPr lang="en-US" altLang="en-US"/>
              <a:t>mal</a:t>
            </a:r>
            <a:r>
              <a:rPr lang="en-US" altLang="en-US"/>
              <a:t>ı</a:t>
            </a:r>
            <a:r>
              <a:rPr lang="en-US" altLang="en-US"/>
              <a:t> ve ortak kararlar al</a:t>
            </a:r>
            <a:r>
              <a:rPr lang="en-US" altLang="en-US"/>
              <a:t>ı</a:t>
            </a:r>
            <a:r>
              <a:rPr lang="en-US" altLang="en-US"/>
              <a:t>nmal</a:t>
            </a:r>
            <a:r>
              <a:rPr lang="en-US" altLang="en-US"/>
              <a:t>ı</a:t>
            </a:r>
            <a:r>
              <a:rPr lang="en-US" altLang="en-US"/>
              <a:t>, </a:t>
            </a:r>
            <a:endParaRPr lang="en-US" altLang="en-US"/>
          </a:p>
          <a:p>
            <a:pPr algn="just"/>
            <a:endParaRPr lang="en-US" altLang="en-US"/>
          </a:p>
          <a:p>
            <a:pPr algn="just"/>
            <a:r>
              <a:rPr lang="en-US" altLang="en-US"/>
              <a:t>İş</a:t>
            </a:r>
            <a:r>
              <a:rPr lang="en-US" altLang="en-US"/>
              <a:t> ak</a:t>
            </a:r>
            <a:r>
              <a:rPr lang="en-US" altLang="en-US"/>
              <a:t>ışı</a:t>
            </a:r>
            <a:r>
              <a:rPr lang="en-US" altLang="en-US"/>
              <a:t> s</a:t>
            </a:r>
            <a:r>
              <a:rPr lang="en-US" altLang="en-US"/>
              <a:t>ı</a:t>
            </a:r>
            <a:r>
              <a:rPr lang="en-US" altLang="en-US"/>
              <a:t>ras</a:t>
            </a:r>
            <a:r>
              <a:rPr lang="en-US" altLang="en-US"/>
              <a:t>ı</a:t>
            </a:r>
            <a:r>
              <a:rPr lang="en-US" altLang="en-US"/>
              <a:t>nda </a:t>
            </a:r>
            <a:r>
              <a:rPr lang="en-US" altLang="en-US"/>
              <a:t>ç</a:t>
            </a:r>
            <a:r>
              <a:rPr lang="en-US" altLang="en-US"/>
              <a:t>al</a:t>
            </a:r>
            <a:r>
              <a:rPr lang="en-US" altLang="en-US"/>
              <a:t>ış</a:t>
            </a:r>
            <a:r>
              <a:rPr lang="en-US" altLang="en-US"/>
              <a:t>ma arkada</a:t>
            </a:r>
            <a:r>
              <a:rPr lang="en-US" altLang="en-US"/>
              <a:t>ş</a:t>
            </a:r>
            <a:r>
              <a:rPr lang="en-US" altLang="en-US"/>
              <a:t>lar</a:t>
            </a:r>
            <a:r>
              <a:rPr lang="en-US" altLang="en-US"/>
              <a:t>ı</a:t>
            </a:r>
            <a:r>
              <a:rPr lang="en-US" altLang="en-US"/>
              <a:t>yla olabildi</a:t>
            </a:r>
            <a:r>
              <a:rPr lang="en-US" altLang="en-US"/>
              <a:t>ğ</a:t>
            </a:r>
            <a:r>
              <a:rPr lang="en-US" altLang="en-US"/>
              <a:t>ince iyi ili</a:t>
            </a:r>
            <a:r>
              <a:rPr lang="en-US" altLang="en-US"/>
              <a:t>ş</a:t>
            </a:r>
            <a:r>
              <a:rPr lang="en-US" altLang="en-US"/>
              <a:t>kiler kurulmal</a:t>
            </a:r>
            <a:r>
              <a:rPr lang="en-US" altLang="en-US"/>
              <a:t>ı</a:t>
            </a:r>
            <a:r>
              <a:rPr lang="en-US" altLang="en-US"/>
              <a:t>, </a:t>
            </a:r>
            <a:endParaRPr lang="en-US" altLang="en-US"/>
          </a:p>
          <a:p>
            <a:pPr algn="just"/>
            <a:endParaRPr lang="en-US" altLang="en-US"/>
          </a:p>
          <a:p>
            <a:pPr algn="just"/>
            <a:r>
              <a:rPr lang="en-US" altLang="en-US"/>
              <a:t>Astlarla iyi ili</a:t>
            </a:r>
            <a:r>
              <a:rPr lang="en-US" altLang="en-US"/>
              <a:t>ş</a:t>
            </a:r>
            <a:r>
              <a:rPr lang="en-US" altLang="en-US"/>
              <a:t>kiler kurulmal</a:t>
            </a:r>
            <a:r>
              <a:rPr lang="en-US" altLang="en-US"/>
              <a:t>ı</a:t>
            </a:r>
            <a:r>
              <a:rPr lang="en-US" altLang="en-US"/>
              <a:t>,</a:t>
            </a:r>
            <a:endParaRPr lang="en-US" alt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sym typeface="+mn-ea"/>
              </a:rPr>
              <a:t>Örgütsel Stresle Başaçıkmak için</a:t>
            </a:r>
            <a:endParaRPr lang="en-US"/>
          </a:p>
        </p:txBody>
      </p:sp>
      <p:sp>
        <p:nvSpPr>
          <p:cNvPr id="3" name="Content Placeholder 2"/>
          <p:cNvSpPr>
            <a:spLocks noGrp="1"/>
          </p:cNvSpPr>
          <p:nvPr>
            <p:ph idx="1"/>
          </p:nvPr>
        </p:nvSpPr>
        <p:spPr>
          <a:xfrm>
            <a:off x="457200" y="1510030"/>
            <a:ext cx="8229600" cy="4776470"/>
          </a:xfrm>
        </p:spPr>
        <p:txBody>
          <a:bodyPr/>
          <a:p>
            <a:pPr algn="just"/>
            <a:r>
              <a:rPr lang="en-US" altLang="en-US"/>
              <a:t>Gerekli durumlarda yetki devredilmeli, </a:t>
            </a:r>
            <a:endParaRPr lang="en-US" altLang="en-US"/>
          </a:p>
          <a:p>
            <a:pPr algn="just"/>
            <a:endParaRPr lang="en-US" altLang="en-US"/>
          </a:p>
          <a:p>
            <a:pPr algn="just"/>
            <a:r>
              <a:rPr lang="en-US" altLang="en-US"/>
              <a:t>Rol </a:t>
            </a:r>
            <a:r>
              <a:rPr lang="en-US" altLang="en-US"/>
              <a:t>ç</a:t>
            </a:r>
            <a:r>
              <a:rPr lang="en-US" altLang="en-US"/>
              <a:t>at</a:t>
            </a:r>
            <a:r>
              <a:rPr lang="en-US" altLang="en-US"/>
              <a:t>ış</a:t>
            </a:r>
            <a:r>
              <a:rPr lang="en-US" altLang="en-US"/>
              <a:t>mas</a:t>
            </a:r>
            <a:r>
              <a:rPr lang="en-US" altLang="en-US"/>
              <a:t>ı</a:t>
            </a:r>
            <a:r>
              <a:rPr lang="en-US" altLang="en-US"/>
              <a:t>na neden olabilecek isteklerde bulunan yöneticilere ya da ki</a:t>
            </a:r>
            <a:r>
              <a:rPr lang="en-US" altLang="en-US"/>
              <a:t>ş</a:t>
            </a:r>
            <a:r>
              <a:rPr lang="en-US" altLang="en-US"/>
              <a:t>ilere kar</a:t>
            </a:r>
            <a:r>
              <a:rPr lang="en-US" altLang="en-US"/>
              <a:t>şı</a:t>
            </a:r>
            <a:r>
              <a:rPr lang="en-US" altLang="en-US"/>
              <a:t> koyulmal</a:t>
            </a:r>
            <a:r>
              <a:rPr lang="en-US" altLang="en-US"/>
              <a:t>ı</a:t>
            </a:r>
            <a:r>
              <a:rPr lang="en-US" altLang="en-US"/>
              <a:t>, </a:t>
            </a:r>
            <a:endParaRPr lang="en-US" altLang="en-US"/>
          </a:p>
          <a:p>
            <a:pPr algn="just"/>
            <a:endParaRPr lang="en-US" altLang="en-US"/>
          </a:p>
          <a:p>
            <a:pPr algn="just"/>
            <a:r>
              <a:rPr lang="en-US" altLang="en-US"/>
              <a:t>Rol belirsizli</a:t>
            </a:r>
            <a:r>
              <a:rPr lang="en-US" altLang="en-US"/>
              <a:t>ğ</a:t>
            </a:r>
            <a:r>
              <a:rPr lang="en-US" altLang="en-US"/>
              <a:t>i hissedilen durumlarda konu, yöneticilerle veya </a:t>
            </a:r>
            <a:r>
              <a:rPr lang="en-US" altLang="en-US"/>
              <a:t>ç</a:t>
            </a:r>
            <a:r>
              <a:rPr lang="en-US" altLang="en-US"/>
              <a:t>al</a:t>
            </a:r>
            <a:r>
              <a:rPr lang="en-US" altLang="en-US"/>
              <a:t>ış</a:t>
            </a:r>
            <a:r>
              <a:rPr lang="en-US" altLang="en-US"/>
              <a:t>ma arkada</a:t>
            </a:r>
            <a:r>
              <a:rPr lang="en-US" altLang="en-US"/>
              <a:t>ş</a:t>
            </a:r>
            <a:r>
              <a:rPr lang="en-US" altLang="en-US"/>
              <a:t>lar</a:t>
            </a:r>
            <a:r>
              <a:rPr lang="en-US" altLang="en-US"/>
              <a:t>ı</a:t>
            </a:r>
            <a:r>
              <a:rPr lang="en-US" altLang="en-US"/>
              <a:t>yla</a:t>
            </a:r>
            <a:r>
              <a:rPr lang="tr-TR" altLang="en-US"/>
              <a:t> </a:t>
            </a:r>
            <a:r>
              <a:rPr lang="en-US" altLang="en-US"/>
              <a:t>konu</a:t>
            </a:r>
            <a:r>
              <a:rPr lang="en-US" altLang="en-US"/>
              <a:t>ş</a:t>
            </a:r>
            <a:r>
              <a:rPr lang="en-US" altLang="en-US"/>
              <a:t>ulmal</a:t>
            </a:r>
            <a:r>
              <a:rPr lang="en-US" altLang="en-US"/>
              <a:t>ı</a:t>
            </a:r>
            <a:endParaRPr lang="en-US" alt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sym typeface="+mn-ea"/>
              </a:rPr>
              <a:t>Örgütsel Stresle Başaçıkmak için</a:t>
            </a:r>
            <a:endParaRPr lang="en-US"/>
          </a:p>
        </p:txBody>
      </p:sp>
      <p:sp>
        <p:nvSpPr>
          <p:cNvPr id="3" name="Content Placeholder 2"/>
          <p:cNvSpPr>
            <a:spLocks noGrp="1"/>
          </p:cNvSpPr>
          <p:nvPr>
            <p:ph idx="1"/>
          </p:nvPr>
        </p:nvSpPr>
        <p:spPr>
          <a:xfrm>
            <a:off x="457200" y="1600200"/>
            <a:ext cx="8229600" cy="4419600"/>
          </a:xfrm>
        </p:spPr>
        <p:txBody>
          <a:bodyPr/>
          <a:p>
            <a:r>
              <a:rPr lang="en-US" altLang="en-US"/>
              <a:t>Gereksiz toplant</a:t>
            </a:r>
            <a:r>
              <a:rPr lang="en-US" altLang="en-US"/>
              <a:t>ı</a:t>
            </a:r>
            <a:r>
              <a:rPr lang="en-US" altLang="en-US"/>
              <a:t>lardan ka</a:t>
            </a:r>
            <a:r>
              <a:rPr lang="en-US" altLang="en-US"/>
              <a:t>çı</a:t>
            </a:r>
            <a:r>
              <a:rPr lang="en-US" altLang="en-US"/>
              <a:t>n</a:t>
            </a:r>
            <a:r>
              <a:rPr lang="en-US" altLang="en-US"/>
              <a:t>ı</a:t>
            </a:r>
            <a:r>
              <a:rPr lang="en-US" altLang="en-US"/>
              <a:t>lmal</a:t>
            </a:r>
            <a:r>
              <a:rPr lang="en-US" altLang="en-US"/>
              <a:t>ı</a:t>
            </a:r>
            <a:r>
              <a:rPr lang="en-US" altLang="en-US"/>
              <a:t>, </a:t>
            </a:r>
            <a:endParaRPr lang="en-US" altLang="en-US"/>
          </a:p>
          <a:p>
            <a:endParaRPr lang="en-US" altLang="en-US"/>
          </a:p>
          <a:p>
            <a:r>
              <a:rPr lang="en-US" altLang="en-US"/>
              <a:t>İş</a:t>
            </a:r>
            <a:r>
              <a:rPr lang="en-US" altLang="en-US"/>
              <a:t>ler önem s</a:t>
            </a:r>
            <a:r>
              <a:rPr lang="en-US" altLang="en-US"/>
              <a:t>ı</a:t>
            </a:r>
            <a:r>
              <a:rPr lang="en-US" altLang="en-US"/>
              <a:t>ras</a:t>
            </a:r>
            <a:r>
              <a:rPr lang="en-US" altLang="en-US"/>
              <a:t>ı</a:t>
            </a:r>
            <a:r>
              <a:rPr lang="en-US" altLang="en-US"/>
              <a:t>na koyulmal</a:t>
            </a:r>
            <a:r>
              <a:rPr lang="en-US" altLang="en-US"/>
              <a:t>ı</a:t>
            </a:r>
            <a:r>
              <a:rPr lang="en-US" altLang="en-US"/>
              <a:t> ve en zor i</a:t>
            </a:r>
            <a:r>
              <a:rPr lang="en-US" altLang="en-US"/>
              <a:t>ş</a:t>
            </a:r>
            <a:r>
              <a:rPr lang="en-US" altLang="en-US"/>
              <a:t>ler ki</a:t>
            </a:r>
            <a:r>
              <a:rPr lang="en-US" altLang="en-US"/>
              <a:t>ş</a:t>
            </a:r>
            <a:r>
              <a:rPr lang="en-US" altLang="en-US"/>
              <a:t>inin en enerjik oldu</a:t>
            </a:r>
            <a:r>
              <a:rPr lang="en-US" altLang="en-US"/>
              <a:t>ğ</a:t>
            </a:r>
            <a:r>
              <a:rPr lang="en-US" altLang="en-US"/>
              <a:t>u zaman yap</a:t>
            </a:r>
            <a:r>
              <a:rPr lang="en-US" altLang="en-US"/>
              <a:t>ı</a:t>
            </a:r>
            <a:r>
              <a:rPr lang="en-US" altLang="en-US"/>
              <a:t>lmal</a:t>
            </a:r>
            <a:r>
              <a:rPr lang="en-US" altLang="en-US"/>
              <a:t>ı</a:t>
            </a:r>
            <a:r>
              <a:rPr lang="en-US" altLang="en-US"/>
              <a:t>, </a:t>
            </a:r>
            <a:endParaRPr lang="en-US" altLang="en-US"/>
          </a:p>
          <a:p>
            <a:endParaRPr lang="en-US" altLang="en-US"/>
          </a:p>
          <a:p>
            <a:r>
              <a:rPr lang="en-US" altLang="en-US"/>
              <a:t>Ç</a:t>
            </a:r>
            <a:r>
              <a:rPr lang="en-US" altLang="en-US"/>
              <a:t>al</a:t>
            </a:r>
            <a:r>
              <a:rPr lang="en-US" altLang="en-US"/>
              <a:t>ış</a:t>
            </a:r>
            <a:r>
              <a:rPr lang="en-US" altLang="en-US"/>
              <a:t>man</a:t>
            </a:r>
            <a:r>
              <a:rPr lang="en-US" altLang="en-US"/>
              <a:t>ı</a:t>
            </a:r>
            <a:r>
              <a:rPr lang="en-US" altLang="en-US"/>
              <a:t>n mümkün oldu</a:t>
            </a:r>
            <a:r>
              <a:rPr lang="en-US" altLang="en-US"/>
              <a:t>ğ</a:t>
            </a:r>
            <a:r>
              <a:rPr lang="en-US" altLang="en-US"/>
              <a:t>unca kesintiye u</a:t>
            </a:r>
            <a:r>
              <a:rPr lang="en-US" altLang="en-US"/>
              <a:t>ğ</a:t>
            </a:r>
            <a:r>
              <a:rPr lang="en-US" altLang="en-US"/>
              <a:t>ramamas</a:t>
            </a:r>
            <a:r>
              <a:rPr lang="en-US" altLang="en-US"/>
              <a:t>ı</a:t>
            </a:r>
            <a:r>
              <a:rPr lang="en-US" altLang="en-US"/>
              <a:t> sa</a:t>
            </a:r>
            <a:r>
              <a:rPr lang="en-US" altLang="en-US"/>
              <a:t>ğ</a:t>
            </a:r>
            <a:r>
              <a:rPr lang="en-US" altLang="en-US"/>
              <a:t>lanmal</a:t>
            </a:r>
            <a:r>
              <a:rPr lang="en-US" altLang="en-US"/>
              <a:t>ı</a:t>
            </a:r>
            <a:r>
              <a:rPr lang="en-US" altLang="en-US"/>
              <a:t>,</a:t>
            </a:r>
            <a:endParaRPr lang="en-US" alt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sym typeface="+mn-ea"/>
              </a:rPr>
              <a:t>Örgütsel Stresle Başaçıkmak için</a:t>
            </a:r>
            <a:endParaRPr lang="en-US"/>
          </a:p>
        </p:txBody>
      </p:sp>
      <p:sp>
        <p:nvSpPr>
          <p:cNvPr id="3" name="Content Placeholder 2"/>
          <p:cNvSpPr>
            <a:spLocks noGrp="1"/>
          </p:cNvSpPr>
          <p:nvPr>
            <p:ph idx="1"/>
          </p:nvPr>
        </p:nvSpPr>
        <p:spPr/>
        <p:txBody>
          <a:bodyPr/>
          <a:p>
            <a:r>
              <a:rPr lang="en-US" altLang="en-US"/>
              <a:t>İş</a:t>
            </a:r>
            <a:r>
              <a:rPr lang="en-US" altLang="en-US"/>
              <a:t>lere, ba</a:t>
            </a:r>
            <a:r>
              <a:rPr lang="en-US" altLang="en-US"/>
              <a:t>ş</a:t>
            </a:r>
            <a:r>
              <a:rPr lang="en-US" altLang="en-US"/>
              <a:t>ar</a:t>
            </a:r>
            <a:r>
              <a:rPr lang="en-US" altLang="en-US"/>
              <a:t>ı</a:t>
            </a:r>
            <a:r>
              <a:rPr lang="en-US" altLang="en-US"/>
              <a:t>ya yapaca</a:t>
            </a:r>
            <a:r>
              <a:rPr lang="en-US" altLang="en-US"/>
              <a:t>ğı</a:t>
            </a:r>
            <a:r>
              <a:rPr lang="en-US" altLang="en-US"/>
              <a:t> katk</a:t>
            </a:r>
            <a:r>
              <a:rPr lang="en-US" altLang="en-US"/>
              <a:t>ı</a:t>
            </a:r>
            <a:r>
              <a:rPr lang="en-US" altLang="en-US"/>
              <a:t> oran</a:t>
            </a:r>
            <a:r>
              <a:rPr lang="en-US" altLang="en-US"/>
              <a:t>ı</a:t>
            </a:r>
            <a:r>
              <a:rPr lang="en-US" altLang="en-US"/>
              <a:t>nda zaman ay</a:t>
            </a:r>
            <a:r>
              <a:rPr lang="en-US" altLang="en-US"/>
              <a:t>ı</a:t>
            </a:r>
            <a:r>
              <a:rPr lang="en-US" altLang="en-US"/>
              <a:t>rmal</a:t>
            </a:r>
            <a:r>
              <a:rPr lang="en-US" altLang="en-US"/>
              <a:t>ı</a:t>
            </a:r>
            <a:r>
              <a:rPr lang="en-US" altLang="en-US"/>
              <a:t>, </a:t>
            </a:r>
            <a:endParaRPr lang="en-US" altLang="en-US"/>
          </a:p>
          <a:p>
            <a:r>
              <a:rPr lang="en-US" altLang="en-US"/>
              <a:t>Hi</a:t>
            </a:r>
            <a:r>
              <a:rPr lang="en-US" altLang="en-US"/>
              <a:t>ç</a:t>
            </a:r>
            <a:r>
              <a:rPr lang="en-US" altLang="en-US"/>
              <a:t> durmadan </a:t>
            </a:r>
            <a:r>
              <a:rPr lang="en-US" altLang="en-US"/>
              <a:t>ç</a:t>
            </a:r>
            <a:r>
              <a:rPr lang="en-US" altLang="en-US"/>
              <a:t>al</a:t>
            </a:r>
            <a:r>
              <a:rPr lang="en-US" altLang="en-US"/>
              <a:t>ışı</a:t>
            </a:r>
            <a:r>
              <a:rPr lang="en-US" altLang="en-US"/>
              <a:t>lmamal</a:t>
            </a:r>
            <a:r>
              <a:rPr lang="en-US" altLang="en-US"/>
              <a:t>ı</a:t>
            </a:r>
            <a:r>
              <a:rPr lang="en-US" altLang="en-US"/>
              <a:t>, ihtiya</a:t>
            </a:r>
            <a:r>
              <a:rPr lang="en-US" altLang="en-US"/>
              <a:t>ç</a:t>
            </a:r>
            <a:r>
              <a:rPr lang="en-US" altLang="en-US"/>
              <a:t> duyulan zamanlarda ara verilmeli, </a:t>
            </a:r>
            <a:endParaRPr lang="en-US" altLang="en-US"/>
          </a:p>
          <a:p>
            <a:r>
              <a:rPr lang="en-US" altLang="en-US"/>
              <a:t>Ayn</a:t>
            </a:r>
            <a:r>
              <a:rPr lang="en-US" altLang="en-US"/>
              <a:t>ı</a:t>
            </a:r>
            <a:r>
              <a:rPr lang="en-US" altLang="en-US"/>
              <a:t> nitelikteki i</a:t>
            </a:r>
            <a:r>
              <a:rPr lang="en-US" altLang="en-US"/>
              <a:t>ş</a:t>
            </a:r>
            <a:r>
              <a:rPr lang="en-US" altLang="en-US"/>
              <a:t>ler bir arada yap</a:t>
            </a:r>
            <a:r>
              <a:rPr lang="en-US" altLang="en-US"/>
              <a:t>ı</a:t>
            </a:r>
            <a:r>
              <a:rPr lang="en-US" altLang="en-US"/>
              <a:t>lacak </a:t>
            </a:r>
            <a:r>
              <a:rPr lang="en-US" altLang="en-US"/>
              <a:t>ş</a:t>
            </a:r>
            <a:r>
              <a:rPr lang="en-US" altLang="en-US"/>
              <a:t>ekilde gruplanmal</a:t>
            </a:r>
            <a:r>
              <a:rPr lang="en-US" altLang="en-US"/>
              <a:t>ı</a:t>
            </a:r>
            <a:r>
              <a:rPr lang="en-US" altLang="en-US"/>
              <a:t>,</a:t>
            </a:r>
            <a:endParaRPr lang="en-US" alt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sym typeface="+mn-ea"/>
              </a:rPr>
              <a:t>Örgütsel Stresle Başaçıkmak için</a:t>
            </a:r>
            <a:endParaRPr lang="en-US"/>
          </a:p>
        </p:txBody>
      </p:sp>
      <p:sp>
        <p:nvSpPr>
          <p:cNvPr id="3" name="Content Placeholder 2"/>
          <p:cNvSpPr>
            <a:spLocks noGrp="1"/>
          </p:cNvSpPr>
          <p:nvPr>
            <p:ph idx="1"/>
          </p:nvPr>
        </p:nvSpPr>
        <p:spPr/>
        <p:txBody>
          <a:bodyPr/>
          <a:p>
            <a:r>
              <a:rPr lang="en-US" altLang="en-US"/>
              <a:t>İş</a:t>
            </a:r>
            <a:r>
              <a:rPr lang="en-US" altLang="en-US"/>
              <a:t> yerinizden zaman zaman </a:t>
            </a:r>
            <a:r>
              <a:rPr lang="en-US" altLang="en-US"/>
              <a:t>çı</a:t>
            </a:r>
            <a:r>
              <a:rPr lang="en-US" altLang="en-US"/>
              <a:t>kmal</a:t>
            </a:r>
            <a:r>
              <a:rPr lang="en-US" altLang="en-US"/>
              <a:t>ı</a:t>
            </a:r>
            <a:r>
              <a:rPr lang="en-US" altLang="en-US"/>
              <a:t> ve ge</a:t>
            </a:r>
            <a:r>
              <a:rPr lang="en-US" altLang="en-US"/>
              <a:t>ç</a:t>
            </a:r>
            <a:r>
              <a:rPr lang="en-US" altLang="en-US"/>
              <a:t> saatlere kadar i</a:t>
            </a:r>
            <a:r>
              <a:rPr lang="en-US" altLang="en-US"/>
              <a:t>ş</a:t>
            </a:r>
            <a:r>
              <a:rPr lang="en-US" altLang="en-US"/>
              <a:t> yerinde kal</a:t>
            </a:r>
            <a:r>
              <a:rPr lang="en-US" altLang="en-US"/>
              <a:t>ı</a:t>
            </a:r>
            <a:r>
              <a:rPr lang="en-US" altLang="en-US"/>
              <a:t>nmamal</a:t>
            </a:r>
            <a:r>
              <a:rPr lang="en-US" altLang="en-US"/>
              <a:t>ı</a:t>
            </a:r>
            <a:r>
              <a:rPr lang="en-US" altLang="en-US"/>
              <a:t>, </a:t>
            </a:r>
            <a:endParaRPr lang="en-US" altLang="en-US"/>
          </a:p>
          <a:p>
            <a:endParaRPr lang="en-US" altLang="en-US"/>
          </a:p>
          <a:p>
            <a:r>
              <a:rPr lang="en-US" altLang="en-US"/>
              <a:t>İş</a:t>
            </a:r>
            <a:r>
              <a:rPr lang="en-US" altLang="en-US"/>
              <a:t>ten zevk al</a:t>
            </a:r>
            <a:r>
              <a:rPr lang="en-US" altLang="en-US"/>
              <a:t>ı</a:t>
            </a:r>
            <a:r>
              <a:rPr lang="en-US" altLang="en-US"/>
              <a:t>nmal</a:t>
            </a:r>
            <a:r>
              <a:rPr lang="en-US" altLang="en-US"/>
              <a:t>ı</a:t>
            </a:r>
            <a:r>
              <a:rPr lang="en-US" altLang="en-US"/>
              <a:t>, </a:t>
            </a:r>
            <a:endParaRPr lang="en-US" altLang="en-US"/>
          </a:p>
          <a:p>
            <a:endParaRPr lang="en-US" altLang="en-US"/>
          </a:p>
          <a:p>
            <a:r>
              <a:rPr lang="en-US" altLang="en-US"/>
              <a:t>Ki</a:t>
            </a:r>
            <a:r>
              <a:rPr lang="en-US" altLang="en-US"/>
              <a:t>ş</a:t>
            </a:r>
            <a:r>
              <a:rPr lang="en-US" altLang="en-US"/>
              <a:t>iyi etkileyen örgütsel stres kaynaklar</a:t>
            </a:r>
            <a:r>
              <a:rPr lang="en-US" altLang="en-US"/>
              <a:t>ı</a:t>
            </a:r>
            <a:r>
              <a:rPr lang="en-US" altLang="en-US"/>
              <a:t> belirlenmeli ve ba</a:t>
            </a:r>
            <a:r>
              <a:rPr lang="en-US" altLang="en-US"/>
              <a:t>ş</a:t>
            </a:r>
            <a:r>
              <a:rPr lang="en-US" altLang="en-US"/>
              <a:t>a </a:t>
            </a:r>
            <a:r>
              <a:rPr lang="en-US" altLang="en-US"/>
              <a:t>çı</a:t>
            </a:r>
            <a:r>
              <a:rPr lang="en-US" altLang="en-US"/>
              <a:t>kabileceklerin üzerine gidilmelidir.</a:t>
            </a:r>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Stres</a:t>
            </a:r>
            <a:endParaRPr lang="tr-TR" altLang="en-US"/>
          </a:p>
        </p:txBody>
      </p:sp>
      <p:sp>
        <p:nvSpPr>
          <p:cNvPr id="3" name="Content Placeholder 2"/>
          <p:cNvSpPr>
            <a:spLocks noGrp="1"/>
          </p:cNvSpPr>
          <p:nvPr>
            <p:ph idx="1"/>
          </p:nvPr>
        </p:nvSpPr>
        <p:spPr/>
        <p:txBody>
          <a:bodyPr/>
          <a:p>
            <a:r>
              <a:rPr lang="en-US" altLang="en-US"/>
              <a:t>Do</a:t>
            </a:r>
            <a:r>
              <a:rPr lang="en-US" altLang="en-US"/>
              <a:t>ğ</a:t>
            </a:r>
            <a:r>
              <a:rPr lang="en-US" altLang="en-US"/>
              <a:t>an Cücelo</a:t>
            </a:r>
            <a:r>
              <a:rPr lang="en-US" altLang="en-US"/>
              <a:t>ğ</a:t>
            </a:r>
            <a:r>
              <a:rPr lang="en-US" altLang="en-US"/>
              <a:t>lu’na göre stres, "Bireyin, fizik ve sosyal </a:t>
            </a:r>
            <a:r>
              <a:rPr lang="en-US" altLang="en-US"/>
              <a:t>ç</a:t>
            </a:r>
            <a:r>
              <a:rPr lang="en-US" altLang="en-US"/>
              <a:t>evredeki uyumsuz ko</a:t>
            </a:r>
            <a:r>
              <a:rPr lang="en-US" altLang="en-US"/>
              <a:t>ş</a:t>
            </a:r>
            <a:r>
              <a:rPr lang="en-US" altLang="en-US"/>
              <a:t>ullar nedeniyle, bedensel ve psikolojik </a:t>
            </a:r>
            <a:r>
              <a:rPr lang="en-US" altLang="en-US"/>
              <a:t>ı</a:t>
            </a:r>
            <a:r>
              <a:rPr lang="en-US" altLang="en-US"/>
              <a:t>n</a:t>
            </a:r>
            <a:r>
              <a:rPr lang="en-US" altLang="en-US"/>
              <a:t>ı</a:t>
            </a:r>
            <a:r>
              <a:rPr lang="en-US" altLang="en-US"/>
              <a:t>rlar</a:t>
            </a:r>
            <a:r>
              <a:rPr lang="en-US" altLang="en-US"/>
              <a:t>ı</a:t>
            </a:r>
            <a:r>
              <a:rPr lang="en-US" altLang="en-US"/>
              <a:t>n</a:t>
            </a:r>
            <a:r>
              <a:rPr lang="en-US" altLang="en-US"/>
              <a:t>ı</a:t>
            </a:r>
            <a:r>
              <a:rPr lang="en-US" altLang="en-US"/>
              <a:t>n ötesinde harcad</a:t>
            </a:r>
            <a:r>
              <a:rPr lang="en-US" altLang="en-US"/>
              <a:t>ığı</a:t>
            </a:r>
            <a:r>
              <a:rPr lang="en-US" altLang="en-US"/>
              <a:t> gayrettir." (Cücelo</a:t>
            </a:r>
            <a:r>
              <a:rPr lang="en-US" altLang="en-US"/>
              <a:t>ğ</a:t>
            </a:r>
            <a:r>
              <a:rPr lang="en-US" altLang="en-US"/>
              <a:t>lu, 2009)</a:t>
            </a:r>
            <a:endParaRPr lang="en-US" alt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57200" y="2116455"/>
            <a:ext cx="8229600" cy="1751965"/>
          </a:xfrm>
        </p:spPr>
        <p:txBody>
          <a:bodyPr/>
          <a:p>
            <a:pPr algn="ctr"/>
            <a:r>
              <a:rPr lang="tr-TR" altLang="en-US"/>
              <a:t>Stres Önleme Yönetimi</a:t>
            </a:r>
            <a:endParaRPr lang="tr-TR" alt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1"/>
          </p:nvPr>
        </p:nvPicPr>
        <p:blipFill>
          <a:blip r:embed="rId1"/>
          <a:stretch>
            <a:fillRect/>
          </a:stretch>
        </p:blipFill>
        <p:spPr>
          <a:xfrm>
            <a:off x="-4445" y="15240"/>
            <a:ext cx="9139555" cy="6842760"/>
          </a:xfrm>
          <a:prstGeom prst="rect">
            <a:avLst/>
          </a:prstGeom>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Stres Önleme Yönetimi</a:t>
            </a:r>
            <a:endParaRPr lang="tr-TR" altLang="en-US"/>
          </a:p>
        </p:txBody>
      </p:sp>
      <p:sp>
        <p:nvSpPr>
          <p:cNvPr id="3" name="Content Placeholder 2"/>
          <p:cNvSpPr>
            <a:spLocks noGrp="1"/>
          </p:cNvSpPr>
          <p:nvPr>
            <p:ph idx="1"/>
          </p:nvPr>
        </p:nvSpPr>
        <p:spPr/>
        <p:txBody>
          <a:bodyPr/>
          <a:p>
            <a:r>
              <a:rPr lang="tr-TR" altLang="en-US"/>
              <a:t>Örgütsel yaşamda stres kaçınılmazdır. </a:t>
            </a:r>
            <a:endParaRPr lang="tr-TR" altLang="en-US"/>
          </a:p>
          <a:p>
            <a:r>
              <a:rPr lang="tr-TR" altLang="en-US"/>
              <a:t>Stresin örgüte olan maliyeti yüksektir. </a:t>
            </a:r>
            <a:endParaRPr lang="tr-TR" altLang="en-US"/>
          </a:p>
          <a:p>
            <a:pPr algn="just"/>
            <a:r>
              <a:rPr lang="tr-TR" altLang="en-US"/>
              <a:t>Stres örgütlerde yöneticiler tarafından endüstriyel değişimin bir parçası ve başarının faturası olarak değerlednirilmektedir.  </a:t>
            </a:r>
            <a:endParaRPr lang="tr-TR" alt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Stresi Önleme Yönetimi</a:t>
            </a:r>
            <a:endParaRPr lang="tr-TR" altLang="en-US"/>
          </a:p>
        </p:txBody>
      </p:sp>
      <p:sp>
        <p:nvSpPr>
          <p:cNvPr id="3" name="Content Placeholder 2"/>
          <p:cNvSpPr>
            <a:spLocks noGrp="1"/>
          </p:cNvSpPr>
          <p:nvPr>
            <p:ph idx="1"/>
          </p:nvPr>
        </p:nvSpPr>
        <p:spPr/>
        <p:txBody>
          <a:bodyPr/>
          <a:p>
            <a:pPr algn="just"/>
            <a:r>
              <a:rPr lang="tr-TR" altLang="en-US"/>
              <a:t>Stresi önleme yönetimi, bireysel ve örgütsel stresi önleyerek bireylerde örgüt sağlığını koruyabilecek belirli yöntemleri olan bir örgüt felsefesidir.</a:t>
            </a:r>
            <a:endParaRPr lang="tr-TR" altLang="en-US"/>
          </a:p>
          <a:p>
            <a:pPr algn="just"/>
            <a:endParaRPr lang="tr-TR" altLang="en-US"/>
          </a:p>
          <a:p>
            <a:pPr algn="just"/>
            <a:r>
              <a:rPr lang="tr-TR" altLang="en-US"/>
              <a:t>Stresi önleme yönetimi üç adımdan oluşur: </a:t>
            </a:r>
            <a:endParaRPr lang="tr-TR" alt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1. Adım</a:t>
            </a:r>
            <a:endParaRPr lang="tr-TR" altLang="en-US"/>
          </a:p>
        </p:txBody>
      </p:sp>
      <p:sp>
        <p:nvSpPr>
          <p:cNvPr id="3" name="Content Placeholder 2"/>
          <p:cNvSpPr>
            <a:spLocks noGrp="1"/>
          </p:cNvSpPr>
          <p:nvPr>
            <p:ph idx="1"/>
          </p:nvPr>
        </p:nvSpPr>
        <p:spPr/>
        <p:txBody>
          <a:bodyPr/>
          <a:p>
            <a:pPr algn="just"/>
            <a:r>
              <a:rPr lang="tr-TR" altLang="en-US"/>
              <a:t>Stresi önelemede 1. adım, aşırı ve gereksiz örgütsel talepleri azaltarak, bireylerin gereksiz yere stres altında kalmalarını önlemektir.  </a:t>
            </a:r>
            <a:endParaRPr lang="tr-TR" alt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1. Adım</a:t>
            </a:r>
            <a:endParaRPr lang="tr-TR" altLang="en-US"/>
          </a:p>
        </p:txBody>
      </p:sp>
      <p:sp>
        <p:nvSpPr>
          <p:cNvPr id="3" name="Content Placeholder 2"/>
          <p:cNvSpPr>
            <a:spLocks noGrp="1"/>
          </p:cNvSpPr>
          <p:nvPr>
            <p:ph idx="1"/>
          </p:nvPr>
        </p:nvSpPr>
        <p:spPr/>
        <p:txBody>
          <a:bodyPr/>
          <a:p>
            <a:r>
              <a:rPr lang="tr-TR" altLang="en-US"/>
              <a:t>Yönetim rollerini değiştirmek</a:t>
            </a:r>
            <a:endParaRPr lang="tr-TR" altLang="en-US"/>
          </a:p>
          <a:p>
            <a:r>
              <a:rPr lang="tr-TR" altLang="en-US"/>
              <a:t>Katılımı desteklemek</a:t>
            </a:r>
            <a:endParaRPr lang="tr-TR" altLang="en-US"/>
          </a:p>
          <a:p>
            <a:r>
              <a:rPr lang="tr-TR" altLang="en-US"/>
              <a:t>Esnek çalışma saatleri kullanmak</a:t>
            </a:r>
            <a:endParaRPr lang="tr-TR" altLang="en-US"/>
          </a:p>
          <a:p>
            <a:r>
              <a:rPr lang="tr-TR" altLang="en-US"/>
              <a:t>İşi yeniden tasarlamak (dizayn etmek)</a:t>
            </a:r>
            <a:endParaRPr lang="tr-TR" altLang="en-US"/>
          </a:p>
          <a:p>
            <a:r>
              <a:rPr lang="tr-TR" altLang="en-US"/>
              <a:t>Fiziki çalışma koşullarını iyileştirmek</a:t>
            </a:r>
            <a:endParaRPr lang="tr-TR" altLang="en-US"/>
          </a:p>
          <a:p>
            <a:r>
              <a:rPr lang="tr-TR" altLang="en-US"/>
              <a:t>Sosyal destek sağlamak </a:t>
            </a:r>
            <a:endParaRPr lang="tr-TR" alt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2. Adım</a:t>
            </a:r>
            <a:endParaRPr lang="tr-TR" altLang="en-US"/>
          </a:p>
        </p:txBody>
      </p:sp>
      <p:sp>
        <p:nvSpPr>
          <p:cNvPr id="3" name="Content Placeholder 2"/>
          <p:cNvSpPr>
            <a:spLocks noGrp="1"/>
          </p:cNvSpPr>
          <p:nvPr>
            <p:ph idx="1"/>
          </p:nvPr>
        </p:nvSpPr>
        <p:spPr/>
        <p:txBody>
          <a:bodyPr/>
          <a:p>
            <a:r>
              <a:rPr lang="tr-TR" altLang="en-US"/>
              <a:t>Bireylere stresle başa çıkma yöntemlerini öğretmektir. </a:t>
            </a:r>
            <a:endParaRPr lang="tr-TR" alt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2. Adım</a:t>
            </a:r>
            <a:endParaRPr lang="tr-TR" altLang="en-US"/>
          </a:p>
        </p:txBody>
      </p:sp>
      <p:sp>
        <p:nvSpPr>
          <p:cNvPr id="3" name="Content Placeholder 2"/>
          <p:cNvSpPr>
            <a:spLocks noGrp="1"/>
          </p:cNvSpPr>
          <p:nvPr>
            <p:ph idx="1"/>
          </p:nvPr>
        </p:nvSpPr>
        <p:spPr/>
        <p:txBody>
          <a:bodyPr/>
          <a:p>
            <a:r>
              <a:rPr lang="tr-TR" altLang="en-US"/>
              <a:t>Aerobik</a:t>
            </a:r>
            <a:endParaRPr lang="tr-TR" altLang="en-US"/>
          </a:p>
          <a:p>
            <a:r>
              <a:rPr lang="tr-TR" altLang="en-US"/>
              <a:t>Meditasyon</a:t>
            </a:r>
            <a:endParaRPr lang="tr-TR" altLang="en-US"/>
          </a:p>
          <a:p>
            <a:r>
              <a:rPr lang="tr-TR" altLang="en-US"/>
              <a:t>Stresli olaylara bireysel tepkileri azaltma</a:t>
            </a:r>
            <a:endParaRPr lang="tr-TR" altLang="en-US"/>
          </a:p>
          <a:p>
            <a:r>
              <a:rPr lang="tr-TR" altLang="en-US"/>
              <a:t>Biofeedback</a:t>
            </a:r>
            <a:endParaRPr lang="tr-TR" altLang="en-US"/>
          </a:p>
          <a:p>
            <a:r>
              <a:rPr lang="tr-TR" altLang="en-US"/>
              <a:t>Bu adımlar 1. adımda belirtilen tedbirlere ek olarak uygulanabilir.</a:t>
            </a:r>
            <a:endParaRPr lang="tr-TR" alt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3. Adım</a:t>
            </a:r>
            <a:endParaRPr lang="tr-TR" altLang="en-US"/>
          </a:p>
        </p:txBody>
      </p:sp>
      <p:sp>
        <p:nvSpPr>
          <p:cNvPr id="3" name="Content Placeholder 2"/>
          <p:cNvSpPr>
            <a:spLocks noGrp="1"/>
          </p:cNvSpPr>
          <p:nvPr>
            <p:ph idx="1"/>
          </p:nvPr>
        </p:nvSpPr>
        <p:spPr/>
        <p:txBody>
          <a:bodyPr/>
          <a:p>
            <a:r>
              <a:rPr lang="tr-TR" altLang="en-US"/>
              <a:t>Dikkatli bir yönetim bireyleri strese maruz bırakan etkenleri belirleyebilmelidir. </a:t>
            </a:r>
            <a:endParaRPr lang="tr-TR" altLang="en-US"/>
          </a:p>
          <a:p>
            <a:r>
              <a:rPr lang="tr-TR" altLang="en-US"/>
              <a:t>Alınan önlemlere rağmen hala bir sonuç alınamamış ise 3. adıma geçilmelidir. </a:t>
            </a:r>
            <a:endParaRPr lang="tr-TR" altLang="en-US"/>
          </a:p>
          <a:p>
            <a:r>
              <a:rPr lang="tr-TR" altLang="en-US"/>
              <a:t>3. adım müdahalede son çaredir.  </a:t>
            </a:r>
            <a:endParaRPr lang="tr-TR" alt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3. Adım</a:t>
            </a:r>
            <a:endParaRPr lang="tr-TR" altLang="en-US"/>
          </a:p>
        </p:txBody>
      </p:sp>
      <p:sp>
        <p:nvSpPr>
          <p:cNvPr id="3" name="Content Placeholder 2"/>
          <p:cNvSpPr>
            <a:spLocks noGrp="1"/>
          </p:cNvSpPr>
          <p:nvPr>
            <p:ph idx="1"/>
          </p:nvPr>
        </p:nvSpPr>
        <p:spPr/>
        <p:txBody>
          <a:bodyPr/>
          <a:p>
            <a:r>
              <a:rPr lang="tr-TR" altLang="en-US"/>
              <a:t>3. Adım’da amaç, yanlış yönetilmiş stresin bireysel ve örgütsel maliyetlerini minimize etmektir. </a:t>
            </a:r>
            <a:endParaRPr lang="tr-TR" altLang="en-US"/>
          </a:p>
          <a:p>
            <a:endParaRPr lang="tr-TR" altLang="en-US"/>
          </a:p>
          <a:p>
            <a:r>
              <a:rPr lang="tr-TR" altLang="en-US"/>
              <a:t>Bu noktada tıbbi yardım ve psikolojik destek gerekebilir.  </a:t>
            </a:r>
            <a:endParaRPr lang="tr-TR" altLang="en-US"/>
          </a:p>
        </p:txBody>
      </p:sp>
    </p:spTree>
  </p:cSld>
  <p:clrMapOvr>
    <a:masterClrMapping/>
  </p:clrMapOvr>
</p:sld>
</file>

<file path=ppt/tags/tag1.xml><?xml version="1.0" encoding="utf-8"?>
<p:tagLst xmlns:p="http://schemas.openxmlformats.org/presentationml/2006/main">
  <p:tag name="TABLE_ENDDRAG_ORIGIN_RECT" val="648*309"/>
  <p:tag name="TABLE_ENDDRAG_RECT" val="36*131*648*309"/>
</p:tagLst>
</file>

<file path=ppt/theme/theme1.xml><?xml version="1.0" encoding="utf-8"?>
<a:theme xmlns:a="http://schemas.openxmlformats.org/drawingml/2006/main" name="Okyanus">
  <a:themeElements>
    <a:clrScheme name="Okyanus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kyanus">
      <a:majorFont>
        <a:latin typeface="Tahoma"/>
        <a:ea typeface=""/>
        <a:cs typeface="Arial"/>
      </a:majorFont>
      <a:minorFont>
        <a:latin typeface="Tahoma"/>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Okyanus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kyanus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kyanus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kyanus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kyanus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kyanus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kyanus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kyanus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Ocean</Template>
  <TotalTime>0</TotalTime>
  <Words>29256</Words>
  <Application>WPS Slides</Application>
  <PresentationFormat>Ekran Gösterisi (4:3)</PresentationFormat>
  <Paragraphs>1002</Paragraphs>
  <Slides>174</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174</vt:i4>
      </vt:variant>
    </vt:vector>
  </HeadingPairs>
  <TitlesOfParts>
    <vt:vector size="182" baseType="lpstr">
      <vt:lpstr>Arial</vt:lpstr>
      <vt:lpstr>SimSun</vt:lpstr>
      <vt:lpstr>Wingdings</vt:lpstr>
      <vt:lpstr>Tahoma</vt:lpstr>
      <vt:lpstr>Microsoft YaHei</vt:lpstr>
      <vt:lpstr>Arial Unicode MS</vt:lpstr>
      <vt:lpstr>Calibri</vt:lpstr>
      <vt:lpstr>Okyanus</vt:lpstr>
      <vt:lpstr>ÖRGÜTSEL STRES YÖNETİMİ Prof. Dr. Kurtuluş Yılmaz GENÇ 28.03.2025 - 14:00-16:00</vt:lpstr>
      <vt:lpstr>PowerPoint 演示文稿</vt:lpstr>
      <vt:lpstr>Stres Nedir?</vt:lpstr>
      <vt:lpstr>PowerPoint 演示文稿</vt:lpstr>
      <vt:lpstr>Stres</vt:lpstr>
      <vt:lpstr>Stres Nedir?</vt:lpstr>
      <vt:lpstr>Stres Nedir?</vt:lpstr>
      <vt:lpstr>Stres Nedir?</vt:lpstr>
      <vt:lpstr>Stres</vt:lpstr>
      <vt:lpstr>Olumlu Stres</vt:lpstr>
      <vt:lpstr>Olumlu Stres</vt:lpstr>
      <vt:lpstr>Stres Türleri</vt:lpstr>
      <vt:lpstr>Stres Türleri</vt:lpstr>
      <vt:lpstr>Stres Türleri</vt:lpstr>
      <vt:lpstr>Stres Türleri</vt:lpstr>
      <vt:lpstr>Akut Stres</vt:lpstr>
      <vt:lpstr>Subakut Stres</vt:lpstr>
      <vt:lpstr>Kronikleşme Sürecinde Stres</vt:lpstr>
      <vt:lpstr>Kronik Stres</vt:lpstr>
      <vt:lpstr>Stres Belirtileri ve Aşamaları</vt:lpstr>
      <vt:lpstr>Stres Belirtileri ve Aşamaları</vt:lpstr>
      <vt:lpstr>Stres Belirtileri ve Aşamaları</vt:lpstr>
      <vt:lpstr>Fiziksel Belirtiler</vt:lpstr>
      <vt:lpstr>Duygusal Belirtiler</vt:lpstr>
      <vt:lpstr>Zihinsel Belirtiler</vt:lpstr>
      <vt:lpstr>Sosyal Belirtiler</vt:lpstr>
      <vt:lpstr>Stres Belirtileri ve Aşamaları</vt:lpstr>
      <vt:lpstr>Stres Belirtileri ve Aşamaları</vt:lpstr>
      <vt:lpstr>Stresin Nedenleri ve Sonuçları</vt:lpstr>
      <vt:lpstr>Stresin Nedenleri ve Sonuçları</vt:lpstr>
      <vt:lpstr>Stresin Nedenleri ve Sonuçları</vt:lpstr>
      <vt:lpstr>Tablo 1: Türkiye'de değişik yaşam olaylarının ağırlık puanları</vt:lpstr>
      <vt:lpstr>Tablo 1: Türkiye'de değişik yaşam olaylarının ağırlık puanları</vt:lpstr>
      <vt:lpstr>Tablo 1: Türkiye'de değişik yaşam olaylarının ağırlık puanları</vt:lpstr>
      <vt:lpstr>İş Yaşamında Stresin Yeri</vt:lpstr>
      <vt:lpstr>İş Yaşamında Stresin Yeri</vt:lpstr>
      <vt:lpstr>İş Yaşamında Stresin Yeri</vt:lpstr>
      <vt:lpstr>İş Yaşamında Stresin Yeri</vt:lpstr>
      <vt:lpstr>İş Yaşamında Stresin Yeri</vt:lpstr>
      <vt:lpstr>Engellenmiş hırslar</vt:lpstr>
      <vt:lpstr>Engellenmiş hırslar</vt:lpstr>
      <vt:lpstr>İş Performansı</vt:lpstr>
      <vt:lpstr>İş Performansı</vt:lpstr>
      <vt:lpstr>PowerPoint 演示文稿</vt:lpstr>
      <vt:lpstr>Stres Kaynakları</vt:lpstr>
      <vt:lpstr>Stres Kaynakları</vt:lpstr>
      <vt:lpstr>Bireysel Stres Kaynakları</vt:lpstr>
      <vt:lpstr>Bireysel Stres Kaynakları</vt:lpstr>
      <vt:lpstr>Örgütsel Stres Kaynakları</vt:lpstr>
      <vt:lpstr>Örgütsel Stres Kaynakları</vt:lpstr>
      <vt:lpstr>Örgütsel Stres Kaynakları</vt:lpstr>
      <vt:lpstr>Örgütsel Stres Kaynakları</vt:lpstr>
      <vt:lpstr>Örgütsel Stres Kaynakları</vt:lpstr>
      <vt:lpstr>Örgütsel Stres Kaynakları</vt:lpstr>
      <vt:lpstr>Stres Yönetimi</vt:lpstr>
      <vt:lpstr>PowerPoint 演示文稿</vt:lpstr>
      <vt:lpstr>Stres Yönetimi</vt:lpstr>
      <vt:lpstr>Kişisel Stres Yönetimi</vt:lpstr>
      <vt:lpstr>Kişisel Stres Yönetimi</vt:lpstr>
      <vt:lpstr>PowerPoint 演示文稿</vt:lpstr>
      <vt:lpstr>Kişisel Stres Yönetimi</vt:lpstr>
      <vt:lpstr>Kişisel Stres Yönetimi</vt:lpstr>
      <vt:lpstr>Kişisel Stres Yönetimi</vt:lpstr>
      <vt:lpstr> Düzenli Egzersiz Yapın</vt:lpstr>
      <vt:lpstr>Meditasyon ve Derin Nefes Alma Teknikleri</vt:lpstr>
      <vt:lpstr>Meditasyon ve Derin Nefes Alma Teknikleri</vt:lpstr>
      <vt:lpstr>Sağlıklı Beslenme</vt:lpstr>
      <vt:lpstr>Sağlıklı Beslenme</vt:lpstr>
      <vt:lpstr>Uyku Düzenine Dikkat Edin</vt:lpstr>
      <vt:lpstr>Uyku Düzenine Dikkat Edin</vt:lpstr>
      <vt:lpstr>Zaman Yönetimi</vt:lpstr>
      <vt:lpstr>Zaman Yönetimi</vt:lpstr>
      <vt:lpstr>Sosyal Destek Alın</vt:lpstr>
      <vt:lpstr>Hobiler ve İlgi Alanları</vt:lpstr>
      <vt:lpstr>Hobiler ve İlgi Alanları</vt:lpstr>
      <vt:lpstr>Profesyonel Yardım Alın</vt:lpstr>
      <vt:lpstr>Profesyonel Yardım Alın</vt:lpstr>
      <vt:lpstr>Profesyonel Yardım Alın</vt:lpstr>
      <vt:lpstr>Kelimelerin Gücü</vt:lpstr>
      <vt:lpstr>Kelimelerin Gücü</vt:lpstr>
      <vt:lpstr>Kelimelerin Gücü</vt:lpstr>
      <vt:lpstr>Olumlu Kelimelerin Gücü</vt:lpstr>
      <vt:lpstr>PowerPoint 演示文稿</vt:lpstr>
      <vt:lpstr>Örgütsel Stresle Başaçıkmak için</vt:lpstr>
      <vt:lpstr>Örgütsel Stresle Başaçıkmak için</vt:lpstr>
      <vt:lpstr>Örgütsel Stresle Başaçıkmak için</vt:lpstr>
      <vt:lpstr>Örgütsel Stresle Başaçıkmak için</vt:lpstr>
      <vt:lpstr>Örgütsel Stresle Başaçıkmak için</vt:lpstr>
      <vt:lpstr>Örgütsel Stresle Başaçıkmak için</vt:lpstr>
      <vt:lpstr>Stres Önleme Yönetimi</vt:lpstr>
      <vt:lpstr>PowerPoint 演示文稿</vt:lpstr>
      <vt:lpstr>Stres Önleme Yönetimi</vt:lpstr>
      <vt:lpstr>Stresi Önleme Yönetimi</vt:lpstr>
      <vt:lpstr>1. Adım</vt:lpstr>
      <vt:lpstr>1. Adım</vt:lpstr>
      <vt:lpstr>2. Adım</vt:lpstr>
      <vt:lpstr>2. Adım</vt:lpstr>
      <vt:lpstr>3. Adım</vt:lpstr>
      <vt:lpstr>3. Adım</vt:lpstr>
      <vt:lpstr>Katılımcı Yönetim</vt:lpstr>
      <vt:lpstr>Katılımcı Yönetim</vt:lpstr>
      <vt:lpstr>Katılımcı Yönetimin Katkıları</vt:lpstr>
      <vt:lpstr>Katılımcı Yönetimin Katkıları</vt:lpstr>
      <vt:lpstr>Katılımcı Yönetim</vt:lpstr>
      <vt:lpstr>Amaç Belirleme Faaliyetleri</vt:lpstr>
      <vt:lpstr>Amaç Belirleme Faaliyetleri</vt:lpstr>
      <vt:lpstr>Amaç Belirleme Faaliyetleri</vt:lpstr>
      <vt:lpstr>Amaç Belirleme Faaliyetleri</vt:lpstr>
      <vt:lpstr>Amaç Belirleme Faaliyetleri</vt:lpstr>
      <vt:lpstr>Amaç Belirleme Faaliyetleri</vt:lpstr>
      <vt:lpstr>Rol Analizi ve Sınıflandırılması</vt:lpstr>
      <vt:lpstr>Rol Analizi ve Sınıflandırılması</vt:lpstr>
      <vt:lpstr>Rol Analizi ve Sınıflandırılması</vt:lpstr>
      <vt:lpstr>Rol Analizi ve Sınıflandırılması</vt:lpstr>
      <vt:lpstr>Rol Analizi ve Sınıflandırılması</vt:lpstr>
      <vt:lpstr>Rol Analizi ve Sınıflandırılması</vt:lpstr>
      <vt:lpstr>İş Zenginleştirme</vt:lpstr>
      <vt:lpstr>İş Genişletme</vt:lpstr>
      <vt:lpstr>Rol Analizi ve Sınıflandırılması</vt:lpstr>
      <vt:lpstr>Rol Analizi ve Sınıflandırılması</vt:lpstr>
      <vt:lpstr>Rol Analizi ve Sınıflandırılması</vt:lpstr>
      <vt:lpstr>Rol Analizi ve Sınıflandırılması</vt:lpstr>
      <vt:lpstr>Rol Analizi ve Sınıflandırılması</vt:lpstr>
      <vt:lpstr>Zaman Yönetimi</vt:lpstr>
      <vt:lpstr>PowerPoint 演示文稿</vt:lpstr>
      <vt:lpstr>Zaman Yönetimi</vt:lpstr>
      <vt:lpstr>Zaman Yönetimi Yöntemi</vt:lpstr>
      <vt:lpstr>Zaman Yönetimi Yöntemi</vt:lpstr>
      <vt:lpstr>Zaman Yönetimi</vt:lpstr>
      <vt:lpstr>Zaman Yönetimi</vt:lpstr>
      <vt:lpstr>Zaman Yönetimi</vt:lpstr>
      <vt:lpstr>Sosyal Destek</vt:lpstr>
      <vt:lpstr>Sosyal Destek</vt:lpstr>
      <vt:lpstr>Sosyal Destek</vt:lpstr>
      <vt:lpstr>Sosyal Destek</vt:lpstr>
      <vt:lpstr>Sosyal Destek</vt:lpstr>
      <vt:lpstr>Sosyal Destek - Temel İhtiyaçlar</vt:lpstr>
      <vt:lpstr>Sosyal Destek - Temel İhtiyaçlar</vt:lpstr>
      <vt:lpstr>Sosyal Destek - Temel İhtiyaçlar</vt:lpstr>
      <vt:lpstr>Sosyal Destek</vt:lpstr>
      <vt:lpstr>Sosyal Destek</vt:lpstr>
      <vt:lpstr>Sosyal Destek</vt:lpstr>
      <vt:lpstr>Sosyal Destek</vt:lpstr>
      <vt:lpstr>Sosyal Destek</vt:lpstr>
      <vt:lpstr>Sosyal Destek</vt:lpstr>
      <vt:lpstr>Duygusal İklim Kontrolü</vt:lpstr>
      <vt:lpstr>PowerPoint 演示文稿</vt:lpstr>
      <vt:lpstr>Duygusal İklim Kontrolü</vt:lpstr>
      <vt:lpstr>Duygusal İklim Kontrolü</vt:lpstr>
      <vt:lpstr>Duygusal İklim Kontrolü</vt:lpstr>
      <vt:lpstr>Duygusal İklim Kontrolü</vt:lpstr>
      <vt:lpstr>Duygusal İklim Kontrolü</vt:lpstr>
      <vt:lpstr>Fiziksel Alanın Düzenlenmesi</vt:lpstr>
      <vt:lpstr>Fiziksel Alanın Düzenlenmesi</vt:lpstr>
      <vt:lpstr>Fiziksel Alanın Düzenlenmesi</vt:lpstr>
      <vt:lpstr>Fiziksel Alanın Düzenlenmesi</vt:lpstr>
      <vt:lpstr>Stresle Başa Çıkma</vt:lpstr>
      <vt:lpstr>Stresle Başa Çıkma</vt:lpstr>
      <vt:lpstr>Stresle Başa Çıkma</vt:lpstr>
      <vt:lpstr>Stresle Başa Çıkma</vt:lpstr>
      <vt:lpstr>Stresle Başa Çıkma</vt:lpstr>
      <vt:lpstr>Stresle Başa Çıkma</vt:lpstr>
      <vt:lpstr>Etik Anlayış</vt:lpstr>
      <vt:lpstr>Etik Anlayış</vt:lpstr>
      <vt:lpstr>Etik Anlayış</vt:lpstr>
      <vt:lpstr>Makul Olmayan Varsayımlar</vt:lpstr>
      <vt:lpstr>Makul Olmayan Varsayımlar</vt:lpstr>
      <vt:lpstr>Makul Olmayan Varsayımlar</vt:lpstr>
      <vt:lpstr>Makul Olmayan Varsayımlar</vt:lpstr>
      <vt:lpstr>Makul Olmayan Varsayımlar</vt:lpstr>
      <vt:lpstr>Makul Olmayan Varsayımlar</vt:lpstr>
      <vt:lpstr>Makul Olmayan Varsayımlar</vt:lpstr>
      <vt:lpstr>Makul Olmayan Varsayımlar</vt:lpstr>
      <vt:lpstr>Makul Olmayan Varsayımlar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TOSHIBA</dc:creator>
  <cp:lastModifiedBy>KYGen</cp:lastModifiedBy>
  <cp:revision>351</cp:revision>
  <dcterms:created xsi:type="dcterms:W3CDTF">2013-06-21T14:47:00Z</dcterms:created>
  <dcterms:modified xsi:type="dcterms:W3CDTF">2025-04-17T02:00:57Z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8FA023B795E4432EBFED648910925102_13</vt:lpwstr>
  </property>
  <property fmtid="{D5CDD505-2E9C-101B-9397-08002B2CF9AE}" pid="3" name="KSOProductBuildVer">
    <vt:lpwstr>1033-12.2.0.20795</vt:lpwstr>
  </property>
</Properties>
</file>